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6.xml" ContentType="application/vnd.openxmlformats-officedocument.presentationml.notesSlide+xml"/>
  <Override PartName="/ppt/tags/tag65.xml" ContentType="application/vnd.openxmlformats-officedocument.presentationml.tags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tags/tag74.xml" ContentType="application/vnd.openxmlformats-officedocument.presentationml.tags+xml"/>
  <Override PartName="/ppt/slides/slide28.xml" ContentType="application/vnd.openxmlformats-officedocument.presentationml.slide+xml"/>
  <Override PartName="/ppt/tags/tag84.xml" ContentType="application/vnd.openxmlformats-officedocument.presentationml.tags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tags/tag94.xml" ContentType="application/vnd.openxmlformats-officedocument.presentationml.tags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tags/tag12.xml" ContentType="application/vnd.openxmlformats-officedocument.presentationml.tags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1.xml" ContentType="application/vnd.openxmlformats-officedocument.presentationml.tags+xml"/>
  <Override PartName="/ppt/tags/tag7.xml" ContentType="application/vnd.openxmlformats-officedocument.presentationml.tags+xml"/>
  <Override PartName="/ppt/tags/tag50.xml" ContentType="application/vnd.openxmlformats-officedocument.presentationml.tags+xml"/>
  <Override PartName="/ppt/tags/tag18.xml" ContentType="application/vnd.openxmlformats-officedocument.presentationml.tags+xml"/>
  <Default Extension="jpeg" ContentType="image/jpeg"/>
  <Override PartName="/ppt/notesSlides/notesSlide11.xml" ContentType="application/vnd.openxmlformats-officedocument.presentationml.notesSlide+xml"/>
  <Override PartName="/ppt/tags/tag60.xml" ContentType="application/vnd.openxmlformats-officedocument.presentationml.tags+xml"/>
  <Override PartName="/ppt/tags/tag28.xml" ContentType="application/vnd.openxmlformats-officedocument.presentationml.tags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tags/tag37.xml" ContentType="application/vnd.openxmlformats-officedocument.presentationml.tags+xml"/>
  <Override PartName="/ppt/tags/tag70.xml" ContentType="application/vnd.openxmlformats-officedocument.presentationml.tags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tags/tag47.xml" ContentType="application/vnd.openxmlformats-officedocument.presentationml.tags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42.xml" ContentType="application/vnd.openxmlformats-officedocument.presentationml.slide+xml"/>
  <Override PartName="/ppt/tags/tag56.xml" ContentType="application/vnd.openxmlformats-officedocument.presentationml.tags+xml"/>
  <Override PartName="/ppt/notesSlides/notesSlide17.xml" ContentType="application/vnd.openxmlformats-officedocument.presentationml.notesSlide+xml"/>
  <Override PartName="/ppt/tags/tag66.xml" ContentType="application/vnd.openxmlformats-officedocument.presentationml.tags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tags/tag75.xml" ContentType="application/vnd.openxmlformats-officedocument.presentationml.tags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tags/tag85.xml" ContentType="application/vnd.openxmlformats-officedocument.presentationml.tags+xml"/>
  <Override PartName="/ppt/slides/slide38.xml" ContentType="application/vnd.openxmlformats-officedocument.presentationml.slide+xml"/>
  <Override PartName="/ppt/tags/tag95.xml" ContentType="application/vnd.openxmlformats-officedocument.presentationml.tags+xml"/>
  <Override PartName="/ppt/slides/slide48.xml" ContentType="application/vnd.openxmlformats-officedocument.presentationml.slide+xml"/>
  <Override PartName="/ppt/tags/tag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docProps/custom.xml" ContentType="application/vnd.openxmlformats-officedocument.custom-propertie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2.xml" ContentType="application/vnd.openxmlformats-officedocument.presentationml.tags+xml"/>
  <Override PartName="/ppt/tags/tag8.xml" ContentType="application/vnd.openxmlformats-officedocument.presentationml.tags+xml"/>
  <Override PartName="/ppt/tags/tag51.xml" ContentType="application/vnd.openxmlformats-officedocument.presentationml.tags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1.xml" ContentType="application/vnd.openxmlformats-officedocument.presentationml.tags+xml"/>
  <Override PartName="/ppt/tags/tag29.xml" ContentType="application/vnd.openxmlformats-officedocument.presentationml.tags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tags/tag38.xml" ContentType="application/vnd.openxmlformats-officedocument.presentationml.tags+xml"/>
  <Override PartName="/ppt/tags/tag71.xml" ContentType="application/vnd.openxmlformats-officedocument.presentationml.tags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tags/tag80.xml" ContentType="application/vnd.openxmlformats-officedocument.presentationml.tags+xml"/>
  <Override PartName="/ppt/tags/tag48.xml" ContentType="application/vnd.openxmlformats-officedocument.presentationml.tags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tags/tag57.xml" ContentType="application/vnd.openxmlformats-officedocument.presentationml.tags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7.xml" ContentType="application/vnd.openxmlformats-officedocument.presentationml.tags+xml"/>
  <Override PartName="/ppt/notesSlides/notesSlide41.xml" ContentType="application/vnd.openxmlformats-officedocument.presentationml.notesSlide+xml"/>
  <Override PartName="/ppt/tags/tag90.xml" ContentType="application/vnd.openxmlformats-officedocument.presentationml.tags+xml"/>
  <Override PartName="/ppt/notesSlides/notesSlide28.xml" ContentType="application/vnd.openxmlformats-officedocument.presentationml.notesSlide+xml"/>
  <Override PartName="/ppt/tags/tag76.xml" ContentType="application/vnd.openxmlformats-officedocument.presentationml.tags+xml"/>
  <Override PartName="/ppt/notesSlides/notesSlide37.xml" ContentType="application/vnd.openxmlformats-officedocument.presentationml.notesSlide+xml"/>
  <Override PartName="/ppt/tags/tag86.xml" ContentType="application/vnd.openxmlformats-officedocument.presentationml.tags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tags/tag3.xml" ContentType="application/vnd.openxmlformats-officedocument.presentationml.tags+xml"/>
  <Override PartName="/ppt/tags/tag14.xml" ContentType="application/vnd.openxmlformats-officedocument.presentationml.tags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3.xml" ContentType="application/vnd.openxmlformats-officedocument.presentationml.tags+xml"/>
  <Override PartName="/ppt/tags/tag9.xml" ContentType="application/vnd.openxmlformats-officedocument.presentationml.tags+xml"/>
  <Override PartName="/ppt/slideLayouts/slideLayout1.xml" ContentType="application/vnd.openxmlformats-officedocument.presentationml.slideLayout+xml"/>
  <Override PartName="/ppt/tags/tag5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2.xml" ContentType="application/vnd.openxmlformats-officedocument.presentationml.tags+xml"/>
  <Default Extension="gif" ContentType="image/gif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tags/tag39.xml" ContentType="application/vnd.openxmlformats-officedocument.presentationml.tags+xml"/>
  <Override PartName="/ppt/tags/tag72.xml" ContentType="application/vnd.openxmlformats-officedocument.presentationml.tags+xml"/>
  <Override PartName="/ppt/slides/slide25.xml" ContentType="application/vnd.openxmlformats-officedocument.presentationml.slide+xml"/>
  <Override PartName="/ppt/tags/tag81.xml" ContentType="application/vnd.openxmlformats-officedocument.presentationml.tags+xml"/>
  <Override PartName="/ppt/tags/tag49.xml" ContentType="application/vnd.openxmlformats-officedocument.presentationml.tags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tags/tag58.xml" ContentType="application/vnd.openxmlformats-officedocument.presentationml.tags+xml"/>
  <Override PartName="/ppt/notesSlides/notesSlide33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8.xml" ContentType="application/vnd.openxmlformats-officedocument.presentationml.tags+xml"/>
  <Override PartName="/ppt/tags/tag91.xml" ContentType="application/vnd.openxmlformats-officedocument.presentationml.tags+xml"/>
  <Override PartName="/ppt/notesSlides/notesSlide29.xml" ContentType="application/vnd.openxmlformats-officedocument.presentationml.notesSlide+xml"/>
  <Override PartName="/ppt/tags/tag77.xml" ContentType="application/vnd.openxmlformats-officedocument.presentationml.tags+xml"/>
  <Override PartName="/ppt/notesSlides/notesSlide38.xml" ContentType="application/vnd.openxmlformats-officedocument.presentationml.notesSlide+xml"/>
  <Override PartName="/ppt/tags/tag87.xml" ContentType="application/vnd.openxmlformats-officedocument.presentationml.tags+xml"/>
  <Override PartName="/ppt/tags/tag4.xml" ContentType="application/vnd.openxmlformats-officedocument.presentationml.tags+xml"/>
  <Override PartName="/ppt/tags/tag15.xml" ContentType="application/vnd.openxmlformats-officedocument.presentationml.tags+xml"/>
  <Override PartName="/ppt/theme/theme4.xml" ContentType="application/vnd.openxmlformats-officedocument.theme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slides/slide10.xml" ContentType="application/vnd.openxmlformats-officedocument.presentationml.slide+xml"/>
  <Override PartName="/ppt/tags/tag34.xml" ContentType="application/vnd.openxmlformats-officedocument.presentationml.tags+xml"/>
  <Override PartName="/ppt/slides/slide20.xml" ContentType="application/vnd.openxmlformats-officedocument.presentationml.slide+xml"/>
  <Override PartName="/ppt/tags/tag44.xml" ContentType="application/vnd.openxmlformats-officedocument.presentationml.tags+xml"/>
  <Override PartName="/ppt/slides/slide1.xml" ContentType="application/vnd.openxmlformats-officedocument.presentationml.slide+xml"/>
  <Override PartName="/ppt/tags/tag53.xml" ContentType="application/vnd.openxmlformats-officedocument.presentationml.tags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63.xml" ContentType="application/vnd.openxmlformats-officedocument.presentationml.tags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26.xml" ContentType="application/vnd.openxmlformats-officedocument.presentationml.slide+xml"/>
  <Override PartName="/ppt/tags/tag82.xml" ContentType="application/vnd.openxmlformats-officedocument.presentationml.tags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tags/tag59.xml" ContentType="application/vnd.openxmlformats-officedocument.presentationml.tags+xml"/>
  <Override PartName="/ppt/tags/tag92.xml" ContentType="application/vnd.openxmlformats-officedocument.presentationml.tags+xml"/>
  <Override PartName="/ppt/slides/slide45.xml" ContentType="application/vnd.openxmlformats-officedocument.presentationml.slide+xml"/>
  <Override PartName="/ppt/tags/tag69.xml" ContentType="application/vnd.openxmlformats-officedocument.presentationml.tags+xml"/>
  <Override PartName="/ppt/tags/tag78.xml" ContentType="application/vnd.openxmlformats-officedocument.presentationml.tags+xml"/>
  <Override PartName="/ppt/tags/tag10.xml" ContentType="application/vnd.openxmlformats-officedocument.presentationml.tags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tags/tag88.xml" ContentType="application/vnd.openxmlformats-officedocument.presentationml.tags+xml"/>
  <Override PartName="/ppt/tags/tag20.xml" ContentType="application/vnd.openxmlformats-officedocument.presentationml.tags+xml"/>
  <Override PartName="/ppt/presentation.xml" ContentType="application/vnd.openxmlformats-officedocument.presentationml.presentation.main+xml"/>
  <Default Extension="tiff" ContentType="image/tiff"/>
  <Override PartName="/ppt/tags/tag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slides/slide11.xml" ContentType="application/vnd.openxmlformats-officedocument.presentationml.slide+xml"/>
  <Override PartName="/ppt/tags/tag35.xml" ContentType="application/vnd.openxmlformats-officedocument.presentationml.tags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54.xml" ContentType="application/vnd.openxmlformats-officedocument.presentationml.tags+xml"/>
  <Override PartName="/ppt/slides/slide4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64.xml" ContentType="application/vnd.openxmlformats-officedocument.presentationml.tags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tags/tag73.xml" ContentType="application/vnd.openxmlformats-officedocument.presentationml.tags+xml"/>
  <Override PartName="/ppt/slides/slide27.xml" ContentType="application/vnd.openxmlformats-officedocument.presentationml.slide+xml"/>
  <Override PartName="/ppt/tags/tag83.xml" ContentType="application/vnd.openxmlformats-officedocument.presentationml.tags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tags/tag93.xml" ContentType="application/vnd.openxmlformats-officedocument.presentationml.tags+xml"/>
  <Override PartName="/ppt/slides/slide46.xml" ContentType="application/vnd.openxmlformats-officedocument.presentationml.slide+xml"/>
  <Override PartName="/ppt/tags/tag79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89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tags/tag40.xml" ContentType="application/vnd.openxmlformats-officedocument.presentationml.tags+xml"/>
  <Override PartName="/ppt/tags/tag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tags/tag36.xml" ContentType="application/vnd.openxmlformats-officedocument.presentationml.tags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tags/tag46.xml" ContentType="application/vnd.openxmlformats-officedocument.presentationml.tags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tags/tag55.xml" ContentType="application/vnd.openxmlformats-officedocument.presentationml.tags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  <p:sldMasterId id="2147483660" r:id="rId2"/>
  </p:sldMasterIdLst>
  <p:notesMasterIdLst>
    <p:notesMasterId r:id="rId53"/>
  </p:notesMasterIdLst>
  <p:handoutMasterIdLst>
    <p:handoutMasterId r:id="rId54"/>
  </p:handoutMasterIdLst>
  <p:sldIdLst>
    <p:sldId id="279" r:id="rId3"/>
    <p:sldId id="285" r:id="rId4"/>
    <p:sldId id="278" r:id="rId5"/>
    <p:sldId id="280" r:id="rId6"/>
    <p:sldId id="276" r:id="rId7"/>
    <p:sldId id="286" r:id="rId8"/>
    <p:sldId id="281" r:id="rId9"/>
    <p:sldId id="284" r:id="rId10"/>
    <p:sldId id="274" r:id="rId11"/>
    <p:sldId id="282" r:id="rId12"/>
    <p:sldId id="287" r:id="rId13"/>
    <p:sldId id="283" r:id="rId14"/>
    <p:sldId id="288" r:id="rId15"/>
    <p:sldId id="289" r:id="rId16"/>
    <p:sldId id="290" r:id="rId17"/>
    <p:sldId id="291" r:id="rId18"/>
    <p:sldId id="292" r:id="rId19"/>
    <p:sldId id="266" r:id="rId20"/>
    <p:sldId id="294" r:id="rId21"/>
    <p:sldId id="295" r:id="rId22"/>
    <p:sldId id="296" r:id="rId23"/>
    <p:sldId id="259" r:id="rId24"/>
    <p:sldId id="320" r:id="rId25"/>
    <p:sldId id="297" r:id="rId26"/>
    <p:sldId id="275" r:id="rId27"/>
    <p:sldId id="298" r:id="rId28"/>
    <p:sldId id="272" r:id="rId29"/>
    <p:sldId id="299" r:id="rId30"/>
    <p:sldId id="300" r:id="rId31"/>
    <p:sldId id="301" r:id="rId32"/>
    <p:sldId id="308" r:id="rId33"/>
    <p:sldId id="303" r:id="rId34"/>
    <p:sldId id="304" r:id="rId35"/>
    <p:sldId id="305" r:id="rId36"/>
    <p:sldId id="306" r:id="rId37"/>
    <p:sldId id="262" r:id="rId38"/>
    <p:sldId id="307" r:id="rId39"/>
    <p:sldId id="302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293" r:id="rId51"/>
    <p:sldId id="319" r:id="rId52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EF8C1B"/>
    <a:srgbClr val="367C8D"/>
    <a:srgbClr val="666156"/>
    <a:srgbClr val="DAD9D7"/>
    <a:srgbClr val="628662"/>
    <a:srgbClr val="3F4A13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0090" autoAdjust="0"/>
  </p:normalViewPr>
  <p:slideViewPr>
    <p:cSldViewPr>
      <p:cViewPr>
        <p:scale>
          <a:sx n="100" d="100"/>
          <a:sy n="100" d="100"/>
        </p:scale>
        <p:origin x="-760" y="-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2448-AAB1-3E48-88BA-671B346AA49C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772525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369A6-9607-6843-923C-A723776861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57197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B3D3E338-D2FC-4C10-B517-C8DF0BA19DC1}" type="datetimeFigureOut">
              <a:rPr lang="en-US" smtClean="0"/>
              <a:pPr/>
              <a:t>2/13/13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8455D296-DF7B-435D-AB80-058DB8190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0064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042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</a:t>
            </a:r>
            <a:r>
              <a:rPr lang="en-US" baseline="0" dirty="0" smtClean="0"/>
              <a:t> drivers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042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Field</a:t>
            </a:r>
            <a:r>
              <a:rPr lang="en-US" baseline="0" dirty="0" smtClean="0"/>
              <a:t> level, asset manager, CFO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042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Quick and accurate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042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Catches</a:t>
            </a:r>
            <a:r>
              <a:rPr lang="en-US" baseline="0" dirty="0" smtClean="0"/>
              <a:t> errors before they can be added to database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042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Provides audit</a:t>
            </a:r>
            <a:r>
              <a:rPr lang="en-US" baseline="0" dirty="0" smtClean="0"/>
              <a:t> trails and ROI reports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042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Integrates all vital functions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042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Works</a:t>
            </a:r>
            <a:r>
              <a:rPr lang="en-US" baseline="0" dirty="0" smtClean="0"/>
              <a:t> with any combination of RFID and </a:t>
            </a:r>
            <a:r>
              <a:rPr lang="en-US" baseline="0" dirty="0" err="1" smtClean="0"/>
              <a:t>barcoding</a:t>
            </a:r>
            <a:r>
              <a:rPr lang="en-US" baseline="0" dirty="0" smtClean="0"/>
              <a:t> tagging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Tracks warranties, leases and service contracts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0425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Provides accurate</a:t>
            </a:r>
            <a:r>
              <a:rPr lang="en-US" baseline="0" dirty="0" smtClean="0"/>
              <a:t> information vital to decision making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AssetTrack</a:t>
            </a:r>
            <a:r>
              <a:rPr lang="en-US" baseline="0" dirty="0" smtClean="0"/>
              <a:t> can prove its ROI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Automatically</a:t>
            </a:r>
            <a:r>
              <a:rPr lang="en-US" baseline="0" dirty="0" smtClean="0">
                <a:latin typeface="Arial" pitchFamily="34" charset="0"/>
              </a:rPr>
              <a:t> captures all essential data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Eliminates common human errors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30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Never a need to stop gathering data collection for exceptions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Defines what information</a:t>
            </a:r>
            <a:r>
              <a:rPr lang="en-US" baseline="0" dirty="0" smtClean="0">
                <a:latin typeface="Arial" pitchFamily="34" charset="0"/>
              </a:rPr>
              <a:t> needs to be captured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Does AMI AssetTrack makes</a:t>
            </a:r>
            <a:r>
              <a:rPr lang="en-US" baseline="0" dirty="0" smtClean="0"/>
              <a:t> sense for you?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0425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Every activity is logged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Within 6-9 months United’s system was in great shape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35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BED27-F09A-46DC-82D0-8BB1A824F6F7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Locations can be recorded in an instant</a:t>
            </a:r>
            <a:endParaRPr 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BED27-F09A-46DC-82D0-8BB1A824F6F7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38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Makes</a:t>
            </a:r>
            <a:r>
              <a:rPr lang="en-US" baseline="0" dirty="0" smtClean="0">
                <a:latin typeface="Arial" pitchFamily="34" charset="0"/>
              </a:rPr>
              <a:t> fixing discrepancies quick and easy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39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Intuitive and easily</a:t>
            </a:r>
            <a:r>
              <a:rPr lang="en-US" baseline="0" dirty="0" smtClean="0">
                <a:latin typeface="Arial" pitchFamily="34" charset="0"/>
              </a:rPr>
              <a:t> configured reports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40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41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42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43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you outgrown</a:t>
            </a:r>
            <a:r>
              <a:rPr lang="en-US" baseline="0" dirty="0" smtClean="0"/>
              <a:t> your current system?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0425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Shows how you</a:t>
            </a:r>
            <a:r>
              <a:rPr lang="en-US" baseline="0" dirty="0" smtClean="0">
                <a:latin typeface="Arial" pitchFamily="34" charset="0"/>
              </a:rPr>
              <a:t> compare to others in the industry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44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A great first step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45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9ED88-8195-4F7C-B123-FF8D0AFCB36E}" type="slidenum">
              <a:rPr lang="en-US" smtClean="0">
                <a:latin typeface="Arial" pitchFamily="34" charset="0"/>
              </a:rPr>
              <a:pPr/>
              <a:t>46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</a:t>
            </a:r>
            <a:r>
              <a:rPr lang="en-US" baseline="0" dirty="0" smtClean="0"/>
              <a:t> you trust its accuracy?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042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 and HP both use AssetTrack at their data centers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042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04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D296-DF7B-435D-AB80-058DB819046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042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4" Type="http://schemas.openxmlformats.org/officeDocument/2006/relationships/tags" Target="../tags/tag8.xml"/><Relationship Id="rId5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2" Type="http://schemas.openxmlformats.org/officeDocument/2006/relationships/tags" Target="../tags/tag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aderImage.jpg"/>
          <p:cNvPicPr>
            <a:picLocks noChangeAspect="1"/>
          </p:cNvPicPr>
          <p:nvPr userDrawn="1"/>
        </p:nvPicPr>
        <p:blipFill>
          <a:blip r:embed="rId2"/>
          <a:srcRect l="17283" r="2950"/>
          <a:stretch>
            <a:fillRect/>
          </a:stretch>
        </p:blipFill>
        <p:spPr>
          <a:xfrm>
            <a:off x="0" y="6324600"/>
            <a:ext cx="9144000" cy="53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1600200" y="6356350"/>
            <a:ext cx="1295400" cy="365125"/>
          </a:xfrm>
          <a:prstGeom prst="rect">
            <a:avLst/>
          </a:prstGeom>
        </p:spPr>
        <p:txBody>
          <a:bodyPr/>
          <a:lstStyle/>
          <a:p>
            <a:fld id="{76736792-F13F-2849-9E05-3521EFC75B5A}" type="datetime1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Image.jpg"/>
          <p:cNvPicPr>
            <a:picLocks noChangeAspect="1"/>
          </p:cNvPicPr>
          <p:nvPr userDrawn="1"/>
        </p:nvPicPr>
        <p:blipFill>
          <a:blip r:embed="rId2">
            <a:lum bright="-2000"/>
          </a:blip>
          <a:srcRect l="17283" r="2950"/>
          <a:stretch>
            <a:fillRect/>
          </a:stretch>
        </p:blipFill>
        <p:spPr>
          <a:xfrm>
            <a:off x="0" y="6324600"/>
            <a:ext cx="9144000" cy="533400"/>
          </a:xfrm>
          <a:prstGeom prst="rect">
            <a:avLst/>
          </a:prstGeom>
        </p:spPr>
      </p:pic>
      <p:pic>
        <p:nvPicPr>
          <p:cNvPr id="8" name="Picture 7" descr="FrontCoverImage.jpg"/>
          <p:cNvPicPr>
            <a:picLocks noChangeAspect="1"/>
          </p:cNvPicPr>
          <p:nvPr userDrawn="1"/>
        </p:nvPicPr>
        <p:blipFill>
          <a:blip r:embed="rId3"/>
          <a:srcRect r="11965"/>
          <a:stretch>
            <a:fillRect/>
          </a:stretch>
        </p:blipFill>
        <p:spPr>
          <a:xfrm>
            <a:off x="0" y="1295400"/>
            <a:ext cx="9144000" cy="3402842"/>
          </a:xfrm>
          <a:prstGeom prst="rect">
            <a:avLst/>
          </a:prstGeom>
        </p:spPr>
      </p:pic>
      <p:pic>
        <p:nvPicPr>
          <p:cNvPr id="9" name="Picture 8" descr="AMI_Flat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323719"/>
            <a:ext cx="1371600" cy="666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054225"/>
            <a:ext cx="4038600" cy="1527175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6BFF-5C0E-A948-8A3A-B74A5F4B0545}" type="datetime1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53735-0CDF-1644-887F-48ED57046F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57678-D27B-F642-A500-0E2BF8D0F56C}" type="datetime1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53735-0CDF-1644-887F-48ED57046F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tags" Target="../tags/tag1.xml"/><Relationship Id="rId5" Type="http://schemas.openxmlformats.org/officeDocument/2006/relationships/tags" Target="../tags/tag2.xml"/><Relationship Id="rId6" Type="http://schemas.openxmlformats.org/officeDocument/2006/relationships/tags" Target="../tags/tag3.xml"/><Relationship Id="rId7" Type="http://schemas.openxmlformats.org/officeDocument/2006/relationships/tags" Target="../tags/tag4.xml"/><Relationship Id="rId8" Type="http://schemas.openxmlformats.org/officeDocument/2006/relationships/image" Target="../media/image1.jpeg"/><Relationship Id="rId9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ooterImage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6257179"/>
            <a:ext cx="9144000" cy="600821"/>
          </a:xfrm>
          <a:prstGeom prst="rect">
            <a:avLst/>
          </a:prstGeom>
        </p:spPr>
      </p:pic>
      <p:pic>
        <p:nvPicPr>
          <p:cNvPr id="8" name="Picture 7" descr="Header.jp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9144000" cy="10983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4800" y="152400"/>
            <a:ext cx="86106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228600" y="1371600"/>
            <a:ext cx="8610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228600" y="635635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© 2012 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43434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6BAD1-AF89-4967-9653-9B474AA379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82575" indent="-282575" algn="l" defTabSz="914400" rtl="0" eaLnBrk="1" latinLnBrk="0" hangingPunct="1">
        <a:spcBef>
          <a:spcPct val="20000"/>
        </a:spcBef>
        <a:buClr>
          <a:srgbClr val="367C8D"/>
        </a:buClr>
        <a:buFont typeface="Arial" pitchFamily="34" charset="0"/>
        <a:buChar char="•"/>
        <a:defRPr sz="2800" kern="1200">
          <a:solidFill>
            <a:srgbClr val="666156"/>
          </a:solidFill>
          <a:latin typeface="Arial"/>
          <a:ea typeface="+mn-ea"/>
          <a:cs typeface="Arial"/>
        </a:defRPr>
      </a:lvl1pPr>
      <a:lvl2pPr marL="576263" indent="-293688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666156"/>
          </a:solidFill>
          <a:latin typeface="Arial"/>
          <a:ea typeface="+mn-ea"/>
          <a:cs typeface="Arial"/>
        </a:defRPr>
      </a:lvl2pPr>
      <a:lvl3pPr marL="741363" indent="-165100" algn="l" defTabSz="914400" rtl="0" eaLnBrk="1" latinLnBrk="0" hangingPunct="1">
        <a:spcBef>
          <a:spcPct val="20000"/>
        </a:spcBef>
        <a:buClr>
          <a:srgbClr val="367C8D"/>
        </a:buClr>
        <a:buFont typeface="Arial" pitchFamily="34" charset="0"/>
        <a:buChar char="•"/>
        <a:defRPr sz="2000" kern="1200">
          <a:solidFill>
            <a:srgbClr val="666156"/>
          </a:solidFill>
          <a:latin typeface="Arial"/>
          <a:ea typeface="+mn-ea"/>
          <a:cs typeface="Arial"/>
        </a:defRPr>
      </a:lvl3pPr>
      <a:lvl4pPr marL="1600200" indent="-858838" algn="l" defTabSz="914400" rtl="0" eaLnBrk="1" latinLnBrk="0" hangingPunct="1">
        <a:spcBef>
          <a:spcPct val="20000"/>
        </a:spcBef>
        <a:buFontTx/>
        <a:buNone/>
        <a:defRPr sz="1800" kern="1200">
          <a:solidFill>
            <a:srgbClr val="666156"/>
          </a:solidFill>
          <a:latin typeface="Arial"/>
          <a:ea typeface="+mn-ea"/>
          <a:cs typeface="Arial"/>
        </a:defRPr>
      </a:lvl4pPr>
      <a:lvl5pPr marL="1600200" indent="-858838" algn="l" defTabSz="914400" rtl="0" eaLnBrk="1" latinLnBrk="0" hangingPunct="1">
        <a:spcBef>
          <a:spcPct val="20000"/>
        </a:spcBef>
        <a:buFontTx/>
        <a:buNone/>
        <a:defRPr sz="1800" kern="1200">
          <a:solidFill>
            <a:srgbClr val="666156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A4689-34FA-CC44-9550-5A5D8A1F4350}" type="datetime1">
              <a:rPr lang="en-US" smtClean="0"/>
              <a:pPr/>
              <a:t>2/13/13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53735-0CDF-1644-887F-48ED57046F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4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32.jpeg"/><Relationship Id="rId1" Type="http://schemas.openxmlformats.org/officeDocument/2006/relationships/tags" Target="../tags/tag43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3.png"/><Relationship Id="rId1" Type="http://schemas.openxmlformats.org/officeDocument/2006/relationships/tags" Target="../tags/tag44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tags" Target="../tags/tag45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6.jpeg"/><Relationship Id="rId1" Type="http://schemas.openxmlformats.org/officeDocument/2006/relationships/tags" Target="../tags/tag46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4.jpeg"/><Relationship Id="rId1" Type="http://schemas.openxmlformats.org/officeDocument/2006/relationships/tags" Target="../tags/tag47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5.jpeg"/><Relationship Id="rId1" Type="http://schemas.openxmlformats.org/officeDocument/2006/relationships/tags" Target="../tags/tag48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3.png"/><Relationship Id="rId5" Type="http://schemas.openxmlformats.org/officeDocument/2006/relationships/image" Target="../media/image37.png"/><Relationship Id="rId1" Type="http://schemas.openxmlformats.org/officeDocument/2006/relationships/tags" Target="../tags/tag49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hyperlink" Target="mailto:sales@amitracks.com" TargetMode="External"/><Relationship Id="rId5" Type="http://schemas.openxmlformats.org/officeDocument/2006/relationships/hyperlink" Target="http://www.amitracks.com" TargetMode="External"/><Relationship Id="rId6" Type="http://schemas.openxmlformats.org/officeDocument/2006/relationships/hyperlink" Target="mailto:partners@amitracks.com" TargetMode="External"/><Relationship Id="rId7" Type="http://schemas.openxmlformats.org/officeDocument/2006/relationships/hyperlink" Target="mailto:support@amitracks.com" TargetMode="External"/><Relationship Id="rId8" Type="http://schemas.openxmlformats.org/officeDocument/2006/relationships/hyperlink" Target="mailto:tom.watson@amitracks.com" TargetMode="External"/><Relationship Id="rId9" Type="http://schemas.openxmlformats.org/officeDocument/2006/relationships/image" Target="../media/image38.jpeg"/><Relationship Id="rId1" Type="http://schemas.openxmlformats.org/officeDocument/2006/relationships/tags" Target="../tags/tag50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amitracks.com" TargetMode="External"/><Relationship Id="rId4" Type="http://schemas.openxmlformats.org/officeDocument/2006/relationships/hyperlink" Target="http://www.amitracks.com" TargetMode="External"/><Relationship Id="rId5" Type="http://schemas.openxmlformats.org/officeDocument/2006/relationships/hyperlink" Target="mailto:partners@amitracks.com" TargetMode="External"/><Relationship Id="rId6" Type="http://schemas.openxmlformats.org/officeDocument/2006/relationships/hyperlink" Target="mailto:support@amitracks.com" TargetMode="External"/><Relationship Id="rId7" Type="http://schemas.openxmlformats.org/officeDocument/2006/relationships/hyperlink" Target="mailto:tom.watson@amitracks.com" TargetMode="External"/><Relationship Id="rId1" Type="http://schemas.openxmlformats.org/officeDocument/2006/relationships/tags" Target="../tags/tag51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7.jpeg"/><Relationship Id="rId7" Type="http://schemas.openxmlformats.org/officeDocument/2006/relationships/image" Target="../media/image5.jpe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amitracks.com" TargetMode="External"/><Relationship Id="rId4" Type="http://schemas.openxmlformats.org/officeDocument/2006/relationships/hyperlink" Target="http://www.amitracks.com" TargetMode="External"/><Relationship Id="rId5" Type="http://schemas.openxmlformats.org/officeDocument/2006/relationships/hyperlink" Target="mailto:partners@amitracks.com" TargetMode="External"/><Relationship Id="rId6" Type="http://schemas.openxmlformats.org/officeDocument/2006/relationships/hyperlink" Target="mailto:support@amitracks.com" TargetMode="External"/><Relationship Id="rId7" Type="http://schemas.openxmlformats.org/officeDocument/2006/relationships/hyperlink" Target="mailto:tom.watson@amitracks.com" TargetMode="External"/><Relationship Id="rId8" Type="http://schemas.openxmlformats.org/officeDocument/2006/relationships/image" Target="../media/image39.jpeg"/><Relationship Id="rId1" Type="http://schemas.openxmlformats.org/officeDocument/2006/relationships/tags" Target="../tags/tag52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40.jpeg"/><Relationship Id="rId1" Type="http://schemas.openxmlformats.org/officeDocument/2006/relationships/tags" Target="../tags/tag53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37.png"/><Relationship Id="rId1" Type="http://schemas.openxmlformats.org/officeDocument/2006/relationships/tags" Target="../tags/tag54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0.xml"/><Relationship Id="rId6" Type="http://schemas.openxmlformats.org/officeDocument/2006/relationships/image" Target="../media/image41.jpeg"/><Relationship Id="rId1" Type="http://schemas.openxmlformats.org/officeDocument/2006/relationships/tags" Target="../tags/tag55.xml"/><Relationship Id="rId2" Type="http://schemas.openxmlformats.org/officeDocument/2006/relationships/tags" Target="../tags/tag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42.jpeg"/><Relationship Id="rId1" Type="http://schemas.openxmlformats.org/officeDocument/2006/relationships/tags" Target="../tags/tag58.x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1" Type="http://schemas.openxmlformats.org/officeDocument/2006/relationships/tags" Target="../tags/tag59.xml"/><Relationship Id="rId2" Type="http://schemas.openxmlformats.org/officeDocument/2006/relationships/tags" Target="../tags/tag6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44.jpeg"/><Relationship Id="rId1" Type="http://schemas.openxmlformats.org/officeDocument/2006/relationships/tags" Target="../tags/tag62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3.xml"/><Relationship Id="rId6" Type="http://schemas.openxmlformats.org/officeDocument/2006/relationships/image" Target="../media/image45.jpeg"/><Relationship Id="rId1" Type="http://schemas.openxmlformats.org/officeDocument/2006/relationships/tags" Target="../tags/tag63.xml"/><Relationship Id="rId2" Type="http://schemas.openxmlformats.org/officeDocument/2006/relationships/tags" Target="../tags/tag6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36.jpeg"/><Relationship Id="rId1" Type="http://schemas.openxmlformats.org/officeDocument/2006/relationships/tags" Target="../tags/tag66.xml"/><Relationship Id="rId2" Type="http://schemas.openxmlformats.org/officeDocument/2006/relationships/tags" Target="../tags/tag6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46.jpeg"/><Relationship Id="rId1" Type="http://schemas.openxmlformats.org/officeDocument/2006/relationships/tags" Target="../tags/tag68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Relationship Id="rId25" Type="http://schemas.openxmlformats.org/officeDocument/2006/relationships/image" Target="../media/image14.png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1" Type="http://schemas.openxmlformats.org/officeDocument/2006/relationships/tags" Target="../tags/tag14.xml"/><Relationship Id="rId2" Type="http://schemas.openxmlformats.org/officeDocument/2006/relationships/tags" Target="../tags/tag15.xml"/><Relationship Id="rId3" Type="http://schemas.openxmlformats.org/officeDocument/2006/relationships/tags" Target="../tags/tag16.xml"/><Relationship Id="rId4" Type="http://schemas.openxmlformats.org/officeDocument/2006/relationships/tags" Target="../tags/tag17.xml"/><Relationship Id="rId5" Type="http://schemas.openxmlformats.org/officeDocument/2006/relationships/tags" Target="../tags/tag18.xml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jpeg"/><Relationship Id="rId9" Type="http://schemas.openxmlformats.org/officeDocument/2006/relationships/tags" Target="../tags/tag22.xml"/><Relationship Id="rId6" Type="http://schemas.openxmlformats.org/officeDocument/2006/relationships/tags" Target="../tags/tag19.xml"/><Relationship Id="rId7" Type="http://schemas.openxmlformats.org/officeDocument/2006/relationships/tags" Target="../tags/tag20.xml"/><Relationship Id="rId8" Type="http://schemas.openxmlformats.org/officeDocument/2006/relationships/tags" Target="../tags/tag21.xml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10" Type="http://schemas.openxmlformats.org/officeDocument/2006/relationships/tags" Target="../tags/tag23.xml"/><Relationship Id="rId11" Type="http://schemas.openxmlformats.org/officeDocument/2006/relationships/tags" Target="../tags/tag24.xml"/><Relationship Id="rId12" Type="http://schemas.openxmlformats.org/officeDocument/2006/relationships/tags" Target="../tags/tag25.xml"/><Relationship Id="rId13" Type="http://schemas.openxmlformats.org/officeDocument/2006/relationships/tags" Target="../tags/tag26.xml"/><Relationship Id="rId14" Type="http://schemas.openxmlformats.org/officeDocument/2006/relationships/tags" Target="../tags/tag27.xml"/><Relationship Id="rId15" Type="http://schemas.openxmlformats.org/officeDocument/2006/relationships/tags" Target="../tags/tag28.xml"/><Relationship Id="rId16" Type="http://schemas.openxmlformats.org/officeDocument/2006/relationships/tags" Target="../tags/tag29.xml"/><Relationship Id="rId17" Type="http://schemas.openxmlformats.org/officeDocument/2006/relationships/tags" Target="../tags/tag30.xml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6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7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47.jpeg"/><Relationship Id="rId1" Type="http://schemas.openxmlformats.org/officeDocument/2006/relationships/tags" Target="../tags/tag71.x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48.jpeg"/><Relationship Id="rId1" Type="http://schemas.openxmlformats.org/officeDocument/2006/relationships/tags" Target="../tags/tag72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49.jpeg"/><Relationship Id="rId1" Type="http://schemas.openxmlformats.org/officeDocument/2006/relationships/tags" Target="../tags/tag73.x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50.gif"/><Relationship Id="rId1" Type="http://schemas.openxmlformats.org/officeDocument/2006/relationships/tags" Target="../tags/tag74.x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" Type="http://schemas.openxmlformats.org/officeDocument/2006/relationships/tags" Target="../tags/tag75.xml"/><Relationship Id="rId2" Type="http://schemas.openxmlformats.org/officeDocument/2006/relationships/tags" Target="../tags/tag76.xml"/><Relationship Id="rId3" Type="http://schemas.openxmlformats.org/officeDocument/2006/relationships/tags" Target="../tags/tag77.xml"/><Relationship Id="rId4" Type="http://schemas.openxmlformats.org/officeDocument/2006/relationships/tags" Target="../tags/tag78.xml"/><Relationship Id="rId5" Type="http://schemas.openxmlformats.org/officeDocument/2006/relationships/tags" Target="../tags/tag79.xml"/><Relationship Id="rId6" Type="http://schemas.openxmlformats.org/officeDocument/2006/relationships/tags" Target="../tags/tag80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32.xml"/><Relationship Id="rId9" Type="http://schemas.openxmlformats.org/officeDocument/2006/relationships/image" Target="../media/image51.png"/><Relationship Id="rId10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55.jpeg"/><Relationship Id="rId1" Type="http://schemas.openxmlformats.org/officeDocument/2006/relationships/tags" Target="../tags/tag81.x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tags" Target="../tags/tag8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56.jpeg"/><Relationship Id="rId1" Type="http://schemas.openxmlformats.org/officeDocument/2006/relationships/tags" Target="../tags/tag83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6.jpeg"/><Relationship Id="rId1" Type="http://schemas.openxmlformats.org/officeDocument/2006/relationships/tags" Target="../tags/tag31.xml"/><Relationship Id="rId2" Type="http://schemas.openxmlformats.org/officeDocument/2006/relationships/tags" Target="../tags/tag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57.png"/><Relationship Id="rId1" Type="http://schemas.openxmlformats.org/officeDocument/2006/relationships/tags" Target="../tags/tag84.x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1" Type="http://schemas.openxmlformats.org/officeDocument/2006/relationships/tags" Target="../tags/tag85.x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60.tiff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tags" Target="../tags/tag86.x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63.jpeg"/><Relationship Id="rId1" Type="http://schemas.openxmlformats.org/officeDocument/2006/relationships/tags" Target="../tags/tag87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64.jpeg"/><Relationship Id="rId1" Type="http://schemas.openxmlformats.org/officeDocument/2006/relationships/tags" Target="../tags/tag88.x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65.jpeg"/><Relationship Id="rId1" Type="http://schemas.openxmlformats.org/officeDocument/2006/relationships/tags" Target="../tags/tag89.x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png"/><Relationship Id="rId1" Type="http://schemas.openxmlformats.org/officeDocument/2006/relationships/tags" Target="../tags/tag90.x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tags" Target="../tags/tag9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tags" Target="../tags/tag9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tags" Target="../tags/tag9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7.jpeg"/><Relationship Id="rId1" Type="http://schemas.openxmlformats.org/officeDocument/2006/relationships/tags" Target="../tags/tag33.xml"/><Relationship Id="rId2" Type="http://schemas.openxmlformats.org/officeDocument/2006/relationships/tags" Target="../tags/tag3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mailto:sales@amitracks.com" TargetMode="External"/><Relationship Id="rId5" Type="http://schemas.openxmlformats.org/officeDocument/2006/relationships/hyperlink" Target="http://www.amitracks.com" TargetMode="External"/><Relationship Id="rId6" Type="http://schemas.openxmlformats.org/officeDocument/2006/relationships/hyperlink" Target="mailto:partners@amitracks.com" TargetMode="External"/><Relationship Id="rId7" Type="http://schemas.openxmlformats.org/officeDocument/2006/relationships/hyperlink" Target="mailto:support@amitracks.com" TargetMode="External"/><Relationship Id="rId8" Type="http://schemas.openxmlformats.org/officeDocument/2006/relationships/hyperlink" Target="mailto:tom.watson@amitracks.com" TargetMode="External"/><Relationship Id="rId1" Type="http://schemas.openxmlformats.org/officeDocument/2006/relationships/tags" Target="../tags/tag94.xml"/><Relationship Id="rId2" Type="http://schemas.openxmlformats.org/officeDocument/2006/relationships/tags" Target="../tags/tag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8.jpeg"/><Relationship Id="rId1" Type="http://schemas.openxmlformats.org/officeDocument/2006/relationships/tags" Target="../tags/tag35.xml"/><Relationship Id="rId2" Type="http://schemas.openxmlformats.org/officeDocument/2006/relationships/tags" Target="../tags/tag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1" Type="http://schemas.openxmlformats.org/officeDocument/2006/relationships/tags" Target="../tags/tag37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1" Type="http://schemas.openxmlformats.org/officeDocument/2006/relationships/tags" Target="../tags/tag38.xml"/><Relationship Id="rId2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1.jpeg"/><Relationship Id="rId1" Type="http://schemas.openxmlformats.org/officeDocument/2006/relationships/tags" Target="../tags/tag40.xml"/><Relationship Id="rId2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3733800" cy="2438400"/>
          </a:xfrm>
        </p:spPr>
        <p:txBody>
          <a:bodyPr>
            <a:noAutofit/>
          </a:bodyPr>
          <a:lstStyle/>
          <a:p>
            <a:pPr>
              <a:lnSpc>
                <a:spcPts val="29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You've invested a lot of money on an IT Asset Management solution. </a:t>
            </a:r>
            <a:br>
              <a:rPr lang="en-US" sz="2400" dirty="0" smtClean="0"/>
            </a:br>
            <a:r>
              <a:rPr lang="en-US" sz="2400" dirty="0" err="1" smtClean="0"/>
              <a:t>AssetTrack</a:t>
            </a:r>
            <a:r>
              <a:rPr lang="en-US" sz="2400" dirty="0" smtClean="0"/>
              <a:t> ensures you get your money's worth.</a:t>
            </a:r>
            <a:endParaRPr lang="en-US" sz="2400" dirty="0"/>
          </a:p>
        </p:txBody>
      </p:sp>
      <p:pic>
        <p:nvPicPr>
          <p:cNvPr id="23" name="Picture 22" descr="AMI_AssetTrack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334000"/>
            <a:ext cx="274320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1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54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Asset Lifecycle</a:t>
            </a:r>
            <a:endParaRPr lang="en-US" dirty="0"/>
          </a:p>
        </p:txBody>
      </p:sp>
      <p:pic>
        <p:nvPicPr>
          <p:cNvPr id="11" name="Picture 10" descr="ITAM_LifecycleProcess.jpg"/>
          <p:cNvPicPr>
            <a:picLocks noChangeAspect="1"/>
          </p:cNvPicPr>
          <p:nvPr/>
        </p:nvPicPr>
        <p:blipFill>
          <a:blip r:embed="rId4"/>
          <a:srcRect t="11400"/>
          <a:stretch>
            <a:fillRect/>
          </a:stretch>
        </p:blipFill>
        <p:spPr>
          <a:xfrm>
            <a:off x="0" y="1407326"/>
            <a:ext cx="9144000" cy="4460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54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pic>
        <p:nvPicPr>
          <p:cNvPr id="12" name="Picture 11" descr="technologyInfographic.png"/>
          <p:cNvPicPr>
            <a:picLocks noChangeAspect="1"/>
          </p:cNvPicPr>
          <p:nvPr/>
        </p:nvPicPr>
        <p:blipFill>
          <a:blip r:embed="rId4"/>
          <a:srcRect t="5556" b="11111"/>
          <a:stretch>
            <a:fillRect/>
          </a:stretch>
        </p:blipFill>
        <p:spPr>
          <a:xfrm>
            <a:off x="1143000" y="1143000"/>
            <a:ext cx="6858000" cy="5715000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914400"/>
          </a:xfrm>
        </p:spPr>
        <p:txBody>
          <a:bodyPr/>
          <a:lstStyle/>
          <a:p>
            <a:r>
              <a:rPr lang="en-US" dirty="0" err="1" smtClean="0"/>
              <a:t>AssetTrack</a:t>
            </a:r>
            <a:r>
              <a:rPr lang="en-US" dirty="0" smtClean="0"/>
              <a:t> Software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45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914400"/>
          </a:xfrm>
        </p:spPr>
        <p:txBody>
          <a:bodyPr/>
          <a:lstStyle/>
          <a:p>
            <a:r>
              <a:rPr lang="en-US" dirty="0" smtClean="0"/>
              <a:t>Three Levels of Users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1434405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367C8D"/>
                </a:solidFill>
              </a:rPr>
              <a:t>AssetTrack</a:t>
            </a:r>
            <a:r>
              <a:rPr lang="en-US" sz="2800" dirty="0" smtClean="0">
                <a:solidFill>
                  <a:srgbClr val="367C8D"/>
                </a:solidFill>
              </a:rPr>
              <a:t> does the right thing for the right people at the right time. </a:t>
            </a:r>
          </a:p>
          <a:p>
            <a:endParaRPr lang="en-US" sz="2800" dirty="0">
              <a:solidFill>
                <a:srgbClr val="367C8D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304800" y="2679700"/>
            <a:ext cx="9677400" cy="2921000"/>
          </a:xfrm>
          <a:prstGeom prst="roundRect">
            <a:avLst>
              <a:gd name="adj" fmla="val 3360"/>
            </a:avLst>
          </a:prstGeom>
          <a:solidFill>
            <a:srgbClr val="FFFFFF"/>
          </a:solidFill>
          <a:ln>
            <a:noFill/>
          </a:ln>
          <a:effectLst>
            <a:outerShdw blurRad="1524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ssetManager.jpg"/>
          <p:cNvPicPr>
            <a:picLocks noChangeAspect="1"/>
          </p:cNvPicPr>
          <p:nvPr/>
        </p:nvPicPr>
        <p:blipFill>
          <a:blip r:embed="rId4"/>
          <a:srcRect r="18000"/>
          <a:stretch>
            <a:fillRect/>
          </a:stretch>
        </p:blipFill>
        <p:spPr>
          <a:xfrm>
            <a:off x="3060700" y="2819401"/>
            <a:ext cx="2963333" cy="2660761"/>
          </a:xfrm>
          <a:prstGeom prst="rect">
            <a:avLst/>
          </a:prstGeom>
        </p:spPr>
      </p:pic>
      <p:pic>
        <p:nvPicPr>
          <p:cNvPr id="16" name="Picture 15" descr="Executive.jpg"/>
          <p:cNvPicPr>
            <a:picLocks noChangeAspect="1"/>
          </p:cNvPicPr>
          <p:nvPr/>
        </p:nvPicPr>
        <p:blipFill>
          <a:blip r:embed="rId5"/>
          <a:srcRect l="19228" r="11287" b="7702"/>
          <a:stretch>
            <a:fillRect/>
          </a:stretch>
        </p:blipFill>
        <p:spPr>
          <a:xfrm>
            <a:off x="6132872" y="2819401"/>
            <a:ext cx="3011128" cy="2667000"/>
          </a:xfrm>
          <a:prstGeom prst="rect">
            <a:avLst/>
          </a:prstGeom>
        </p:spPr>
      </p:pic>
      <p:pic>
        <p:nvPicPr>
          <p:cNvPr id="17" name="Picture 16" descr="RFIDScanning.jpg"/>
          <p:cNvPicPr>
            <a:picLocks noChangeAspect="1"/>
          </p:cNvPicPr>
          <p:nvPr/>
        </p:nvPicPr>
        <p:blipFill>
          <a:blip r:embed="rId6"/>
          <a:srcRect l="5769" r="19551"/>
          <a:stretch>
            <a:fillRect/>
          </a:stretch>
        </p:blipFill>
        <p:spPr>
          <a:xfrm>
            <a:off x="0" y="2819401"/>
            <a:ext cx="2959100" cy="2667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45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914400"/>
          </a:xfrm>
        </p:spPr>
        <p:txBody>
          <a:bodyPr/>
          <a:lstStyle/>
          <a:p>
            <a:r>
              <a:rPr lang="en-US" dirty="0" err="1" smtClean="0"/>
              <a:t>AssetTrack</a:t>
            </a:r>
            <a:r>
              <a:rPr lang="en-US" dirty="0" smtClean="0"/>
              <a:t> is Smart</a:t>
            </a:r>
            <a:endParaRPr lang="en-US" dirty="0"/>
          </a:p>
        </p:txBody>
      </p:sp>
      <p:pic>
        <p:nvPicPr>
          <p:cNvPr id="10" name="Picture 9" descr="RFIDScanning.jpg"/>
          <p:cNvPicPr>
            <a:picLocks noChangeAspect="1"/>
          </p:cNvPicPr>
          <p:nvPr/>
        </p:nvPicPr>
        <p:blipFill>
          <a:blip r:embed="rId4"/>
          <a:srcRect b="16452"/>
          <a:stretch>
            <a:fillRect/>
          </a:stretch>
        </p:blipFill>
        <p:spPr>
          <a:xfrm>
            <a:off x="0" y="110490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45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914400"/>
          </a:xfrm>
        </p:spPr>
        <p:txBody>
          <a:bodyPr/>
          <a:lstStyle/>
          <a:p>
            <a:r>
              <a:rPr lang="en-US" dirty="0" err="1" smtClean="0"/>
              <a:t>AssetTrack</a:t>
            </a:r>
            <a:r>
              <a:rPr lang="en-US" dirty="0" smtClean="0"/>
              <a:t> is Smart</a:t>
            </a:r>
            <a:endParaRPr lang="en-US" dirty="0"/>
          </a:p>
        </p:txBody>
      </p:sp>
      <p:pic>
        <p:nvPicPr>
          <p:cNvPr id="8" name="Picture 7" descr="AssetManager.jpg"/>
          <p:cNvPicPr>
            <a:picLocks noChangeAspect="1"/>
          </p:cNvPicPr>
          <p:nvPr/>
        </p:nvPicPr>
        <p:blipFill>
          <a:blip r:embed="rId4"/>
          <a:srcRect t="17366" b="6047"/>
          <a:stretch>
            <a:fillRect/>
          </a:stretch>
        </p:blipFill>
        <p:spPr>
          <a:xfrm>
            <a:off x="0" y="1092200"/>
            <a:ext cx="9144000" cy="515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45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914400"/>
          </a:xfrm>
        </p:spPr>
        <p:txBody>
          <a:bodyPr/>
          <a:lstStyle/>
          <a:p>
            <a:r>
              <a:rPr lang="en-US" dirty="0" err="1" smtClean="0"/>
              <a:t>AssetTrack</a:t>
            </a:r>
            <a:r>
              <a:rPr lang="en-US" dirty="0" smtClean="0"/>
              <a:t> is Smart</a:t>
            </a:r>
            <a:endParaRPr lang="en-US" dirty="0"/>
          </a:p>
        </p:txBody>
      </p:sp>
      <p:pic>
        <p:nvPicPr>
          <p:cNvPr id="9" name="Picture 8" descr="Executive.jpg"/>
          <p:cNvPicPr>
            <a:picLocks noChangeAspect="1"/>
          </p:cNvPicPr>
          <p:nvPr/>
        </p:nvPicPr>
        <p:blipFill>
          <a:blip r:embed="rId4"/>
          <a:srcRect t="6041" b="9602"/>
          <a:stretch>
            <a:fillRect/>
          </a:stretch>
        </p:blipFill>
        <p:spPr>
          <a:xfrm>
            <a:off x="0" y="110490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45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pic>
        <p:nvPicPr>
          <p:cNvPr id="8" name="Picture 7" descr="technologyInfographic.png"/>
          <p:cNvPicPr>
            <a:picLocks noChangeAspect="1"/>
          </p:cNvPicPr>
          <p:nvPr/>
        </p:nvPicPr>
        <p:blipFill>
          <a:blip r:embed="rId4"/>
          <a:srcRect t="5556" b="11111"/>
          <a:stretch>
            <a:fillRect/>
          </a:stretch>
        </p:blipFill>
        <p:spPr>
          <a:xfrm>
            <a:off x="3352800" y="1600200"/>
            <a:ext cx="5791200" cy="4826000"/>
          </a:xfrm>
          <a:prstGeom prst="rect">
            <a:avLst/>
          </a:prstGeom>
        </p:spPr>
      </p:pic>
      <p:pic>
        <p:nvPicPr>
          <p:cNvPr id="10" name="Picture 9" descr="AMI_AssetTrack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78" y="1852667"/>
            <a:ext cx="3657722" cy="5364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45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4"/>
          </p:cNvPr>
          <p:cNvSpPr/>
          <p:nvPr/>
        </p:nvSpPr>
        <p:spPr>
          <a:xfrm>
            <a:off x="1552576" y="2727914"/>
            <a:ext cx="2386649" cy="29395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5"/>
          </p:cNvPr>
          <p:cNvSpPr/>
          <p:nvPr/>
        </p:nvSpPr>
        <p:spPr>
          <a:xfrm>
            <a:off x="1371600" y="1371600"/>
            <a:ext cx="2209800" cy="4572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Automation of Data Capture</a:t>
            </a:r>
            <a:endParaRPr lang="en-US" dirty="0"/>
          </a:p>
        </p:txBody>
      </p:sp>
      <p:sp>
        <p:nvSpPr>
          <p:cNvPr id="10" name="Rectangle 9">
            <a:hlinkClick r:id="rId6"/>
          </p:cNvPr>
          <p:cNvSpPr/>
          <p:nvPr/>
        </p:nvSpPr>
        <p:spPr>
          <a:xfrm>
            <a:off x="1840313" y="3047509"/>
            <a:ext cx="2643728" cy="29395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/>
          </p:cNvPr>
          <p:cNvSpPr/>
          <p:nvPr/>
        </p:nvSpPr>
        <p:spPr>
          <a:xfrm>
            <a:off x="1770568" y="3364558"/>
            <a:ext cx="2643728" cy="29395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8"/>
          </p:cNvPr>
          <p:cNvSpPr/>
          <p:nvPr/>
        </p:nvSpPr>
        <p:spPr>
          <a:xfrm>
            <a:off x="2581930" y="4117086"/>
            <a:ext cx="3056869" cy="29395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MI_dataCenterManScanning.jpg"/>
          <p:cNvPicPr>
            <a:picLocks noChangeAspect="1"/>
          </p:cNvPicPr>
          <p:nvPr/>
        </p:nvPicPr>
        <p:blipFill>
          <a:blip r:embed="rId9"/>
          <a:srcRect t="16842" b="264"/>
          <a:stretch>
            <a:fillRect/>
          </a:stretch>
        </p:blipFill>
        <p:spPr>
          <a:xfrm>
            <a:off x="0" y="1104900"/>
            <a:ext cx="9144000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3"/>
          </p:cNvPr>
          <p:cNvSpPr/>
          <p:nvPr/>
        </p:nvSpPr>
        <p:spPr>
          <a:xfrm>
            <a:off x="1552576" y="2727914"/>
            <a:ext cx="2386649" cy="29395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4"/>
          </p:cNvPr>
          <p:cNvSpPr/>
          <p:nvPr/>
        </p:nvSpPr>
        <p:spPr>
          <a:xfrm>
            <a:off x="1371600" y="1371600"/>
            <a:ext cx="2209800" cy="4572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and Support</a:t>
            </a:r>
            <a:endParaRPr lang="en-US" dirty="0"/>
          </a:p>
        </p:txBody>
      </p:sp>
      <p:sp>
        <p:nvSpPr>
          <p:cNvPr id="10" name="Rectangle 9">
            <a:hlinkClick r:id="rId5"/>
          </p:cNvPr>
          <p:cNvSpPr/>
          <p:nvPr/>
        </p:nvSpPr>
        <p:spPr>
          <a:xfrm>
            <a:off x="1840313" y="3047509"/>
            <a:ext cx="2643728" cy="29395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6"/>
          </p:cNvPr>
          <p:cNvSpPr/>
          <p:nvPr/>
        </p:nvSpPr>
        <p:spPr>
          <a:xfrm>
            <a:off x="1770568" y="3364558"/>
            <a:ext cx="2643728" cy="29395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7"/>
          </p:cNvPr>
          <p:cNvSpPr/>
          <p:nvPr/>
        </p:nvSpPr>
        <p:spPr>
          <a:xfrm>
            <a:off x="2581930" y="4117086"/>
            <a:ext cx="3056869" cy="29395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4419600" y="3124200"/>
            <a:ext cx="4313237" cy="1482725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  <a:buNone/>
            </a:pPr>
            <a:r>
              <a:rPr lang="en-US" sz="2400" b="1" dirty="0" smtClean="0"/>
              <a:t>Tom Watson</a:t>
            </a:r>
          </a:p>
          <a:p>
            <a:pPr>
              <a:buNone/>
            </a:pPr>
            <a:r>
              <a:rPr lang="en-US" sz="2000" dirty="0" smtClean="0"/>
              <a:t>206.898.6130 – direct</a:t>
            </a:r>
          </a:p>
          <a:p>
            <a:pPr>
              <a:buNone/>
            </a:pPr>
            <a:r>
              <a:rPr lang="en-US" sz="2000" dirty="0" err="1" smtClean="0"/>
              <a:t>tom.watson@amitracks.com</a:t>
            </a:r>
            <a:endParaRPr lang="en-US" sz="2000" dirty="0" smtClean="0"/>
          </a:p>
          <a:p>
            <a:pPr>
              <a:buNone/>
            </a:pPr>
            <a:r>
              <a:rPr lang="en-US" sz="2000" dirty="0" err="1" smtClean="0"/>
              <a:t>linkedin.com/in/tomwatsonami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err="1" smtClean="0">
                <a:solidFill>
                  <a:srgbClr val="367C8D"/>
                </a:solidFill>
              </a:rPr>
              <a:t>amitracks.com</a:t>
            </a:r>
            <a:endParaRPr lang="en-US" sz="2000" dirty="0">
              <a:solidFill>
                <a:srgbClr val="367C8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61B6BAD1-AF89-4967-9653-9B474AA3799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04800" y="152400"/>
            <a:ext cx="87630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3200" dirty="0" smtClean="0">
                <a:latin typeface="Arial"/>
                <a:cs typeface="Arial"/>
              </a:rPr>
              <a:t>Introduction Tom Watson, CEO of AMI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457200" y="1752600"/>
            <a:ext cx="3581400" cy="3810000"/>
            <a:chOff x="457200" y="1600200"/>
            <a:chExt cx="3581400" cy="3810000"/>
          </a:xfrm>
        </p:grpSpPr>
        <p:sp>
          <p:nvSpPr>
            <p:cNvPr id="10" name="Rounded Rectangle 9"/>
            <p:cNvSpPr/>
            <p:nvPr/>
          </p:nvSpPr>
          <p:spPr>
            <a:xfrm>
              <a:off x="457200" y="1600200"/>
              <a:ext cx="3581400" cy="3810000"/>
            </a:xfrm>
            <a:prstGeom prst="roundRect">
              <a:avLst>
                <a:gd name="adj" fmla="val 2824"/>
              </a:avLst>
            </a:prstGeom>
            <a:solidFill>
              <a:srgbClr val="FFFFFF"/>
            </a:solidFill>
            <a:ln>
              <a:noFill/>
            </a:ln>
            <a:effectLst>
              <a:outerShdw blurRad="1524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MI_TomPortrait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400" y="1676400"/>
              <a:ext cx="3435350" cy="3654223"/>
            </a:xfrm>
            <a:prstGeom prst="rect">
              <a:avLst/>
            </a:prstGeom>
          </p:spPr>
        </p:pic>
      </p:grpSp>
      <p:pic>
        <p:nvPicPr>
          <p:cNvPr id="11" name="Picture 10" descr="AMI_Fla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4315" y="1905000"/>
            <a:ext cx="1723958" cy="838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5851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3"/>
          </p:cNvPr>
          <p:cNvSpPr/>
          <p:nvPr/>
        </p:nvSpPr>
        <p:spPr>
          <a:xfrm>
            <a:off x="1552576" y="2727914"/>
            <a:ext cx="2386649" cy="29395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4"/>
          </p:cNvPr>
          <p:cNvSpPr/>
          <p:nvPr/>
        </p:nvSpPr>
        <p:spPr>
          <a:xfrm>
            <a:off x="1371600" y="1371600"/>
            <a:ext cx="2209800" cy="4572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Eliminates Manual Data Entry</a:t>
            </a:r>
            <a:endParaRPr lang="en-US" dirty="0"/>
          </a:p>
        </p:txBody>
      </p:sp>
      <p:sp>
        <p:nvSpPr>
          <p:cNvPr id="10" name="Rectangle 9">
            <a:hlinkClick r:id="rId5"/>
          </p:cNvPr>
          <p:cNvSpPr/>
          <p:nvPr/>
        </p:nvSpPr>
        <p:spPr>
          <a:xfrm>
            <a:off x="1840313" y="3047509"/>
            <a:ext cx="2643728" cy="29395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6"/>
          </p:cNvPr>
          <p:cNvSpPr/>
          <p:nvPr/>
        </p:nvSpPr>
        <p:spPr>
          <a:xfrm>
            <a:off x="1770568" y="3364558"/>
            <a:ext cx="2643728" cy="29395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7"/>
          </p:cNvPr>
          <p:cNvSpPr/>
          <p:nvPr/>
        </p:nvSpPr>
        <p:spPr>
          <a:xfrm>
            <a:off x="2581930" y="4117086"/>
            <a:ext cx="3056869" cy="29395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DataEntry.jpg"/>
          <p:cNvPicPr>
            <a:picLocks noChangeAspect="1"/>
          </p:cNvPicPr>
          <p:nvPr/>
        </p:nvPicPr>
        <p:blipFill>
          <a:blip r:embed="rId8"/>
          <a:srcRect t="11840" b="3709"/>
          <a:stretch>
            <a:fillRect/>
          </a:stretch>
        </p:blipFill>
        <p:spPr>
          <a:xfrm>
            <a:off x="0" y="1104900"/>
            <a:ext cx="9144000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rviceAgreeme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5009793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6356350"/>
            <a:ext cx="2133600" cy="365125"/>
          </a:xfrm>
        </p:spPr>
        <p:txBody>
          <a:bodyPr/>
          <a:lstStyle/>
          <a:p>
            <a:fld id="{61B6BAD1-AF89-4967-9653-9B474AA3799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0" y="6356350"/>
            <a:ext cx="1295400" cy="365125"/>
          </a:xfrm>
        </p:spPr>
        <p:txBody>
          <a:bodyPr/>
          <a:lstStyle/>
          <a:p>
            <a:r>
              <a:rPr lang="en-US" dirty="0" smtClean="0"/>
              <a:t>© 2012 AMI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Asset Managers</a:t>
            </a:r>
            <a:endParaRPr lang="en-US" dirty="0"/>
          </a:p>
        </p:txBody>
      </p:sp>
      <p:pic>
        <p:nvPicPr>
          <p:cNvPr id="12" name="Picture 11" descr="AMI_AssetTrack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895600"/>
            <a:ext cx="5714999" cy="838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4800" y="1340767"/>
            <a:ext cx="8610600" cy="1173833"/>
          </a:xfrm>
          <a:prstGeom prst="roundRect">
            <a:avLst>
              <a:gd name="adj" fmla="val 7646"/>
            </a:avLst>
          </a:prstGeom>
          <a:solidFill>
            <a:srgbClr val="FFFFFF"/>
          </a:solidFill>
          <a:ln>
            <a:noFill/>
          </a:ln>
          <a:effectLst>
            <a:outerShdw blurRad="1524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ista_Console_Queue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565975" y="2743200"/>
            <a:ext cx="5749225" cy="3361786"/>
          </a:xfrm>
          <a:prstGeom prst="rect">
            <a:avLst/>
          </a:prstGeom>
        </p:spPr>
      </p:pic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1143000" y="1493167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67C8D"/>
                </a:solidFill>
                <a:latin typeface="Arial"/>
                <a:cs typeface="Arial"/>
              </a:rPr>
              <a:t>Automatically detect problems with collected data to prevent database corruption</a:t>
            </a:r>
            <a:endParaRPr lang="en-US" sz="2400" dirty="0">
              <a:solidFill>
                <a:srgbClr val="367C8D"/>
              </a:solidFill>
              <a:latin typeface="Arial"/>
              <a:cs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Validation for Asset Managers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Suite</a:t>
            </a:r>
            <a:endParaRPr lang="en-US" dirty="0"/>
          </a:p>
        </p:txBody>
      </p:sp>
      <p:pic>
        <p:nvPicPr>
          <p:cNvPr id="12" name="Picture 11" descr="ScannerGraphic_CF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5994"/>
            <a:ext cx="7848600" cy="48560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4800" y="1340767"/>
            <a:ext cx="8610600" cy="1173833"/>
          </a:xfrm>
          <a:prstGeom prst="roundRect">
            <a:avLst>
              <a:gd name="adj" fmla="val 7646"/>
            </a:avLst>
          </a:prstGeom>
          <a:solidFill>
            <a:srgbClr val="FFFFFF"/>
          </a:solidFill>
          <a:ln>
            <a:noFill/>
          </a:ln>
          <a:effectLst>
            <a:outerShdw blurRad="1524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701778"/>
            <a:ext cx="5638800" cy="339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625021" y="1493298"/>
            <a:ext cx="7848600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67C8D"/>
                </a:solidFill>
                <a:latin typeface="Arial"/>
                <a:cs typeface="Arial"/>
              </a:rPr>
              <a:t>Log and monitor all user activity to ensure compliance with established ITAM processes.</a:t>
            </a:r>
            <a:endParaRPr lang="en-US" sz="2400" dirty="0">
              <a:solidFill>
                <a:srgbClr val="367C8D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Auditing for the Executives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308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 On Investment</a:t>
            </a:r>
            <a:endParaRPr lang="en-US" dirty="0"/>
          </a:p>
        </p:txBody>
      </p:sp>
      <p:pic>
        <p:nvPicPr>
          <p:cNvPr id="10" name="Picture 9" descr="ROIgraph.jpg"/>
          <p:cNvPicPr>
            <a:picLocks noChangeAspect="1"/>
          </p:cNvPicPr>
          <p:nvPr/>
        </p:nvPicPr>
        <p:blipFill>
          <a:blip r:embed="rId4"/>
          <a:srcRect t="4958" b="8889"/>
          <a:stretch>
            <a:fillRect/>
          </a:stretch>
        </p:blipFill>
        <p:spPr>
          <a:xfrm>
            <a:off x="183038" y="1140063"/>
            <a:ext cx="7589362" cy="5108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308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04800" y="1340767"/>
            <a:ext cx="8610600" cy="1173833"/>
          </a:xfrm>
          <a:prstGeom prst="roundRect">
            <a:avLst>
              <a:gd name="adj" fmla="val 7646"/>
            </a:avLst>
          </a:prstGeom>
          <a:solidFill>
            <a:srgbClr val="FFFFFF"/>
          </a:solidFill>
          <a:ln>
            <a:noFill/>
          </a:ln>
          <a:effectLst>
            <a:outerShdw blurRad="1524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 descr="Vista_Console_FDF.jpg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653286" y="2667000"/>
            <a:ext cx="5814314" cy="3426904"/>
          </a:xfrm>
        </p:spPr>
      </p:pic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1356803" y="1493298"/>
            <a:ext cx="6172200" cy="838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67C8D"/>
                </a:solidFill>
                <a:latin typeface="Arial"/>
                <a:cs typeface="Arial"/>
              </a:rPr>
              <a:t>Easily customize the solution without software development expense.</a:t>
            </a:r>
            <a:endParaRPr lang="en-US" sz="2400" dirty="0">
              <a:solidFill>
                <a:srgbClr val="367C8D"/>
              </a:solidFill>
              <a:latin typeface="Arial"/>
              <a:cs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Customization for Solution Architects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Inventory Control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457200" y="1981200"/>
            <a:ext cx="3975100" cy="3276600"/>
          </a:xfrm>
          <a:prstGeom prst="roundRect">
            <a:avLst>
              <a:gd name="adj" fmla="val 4075"/>
            </a:avLst>
          </a:prstGeom>
          <a:solidFill>
            <a:srgbClr val="FFFFFF"/>
          </a:solidFill>
          <a:ln>
            <a:noFill/>
          </a:ln>
          <a:effectLst>
            <a:outerShdw blurRad="1524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RFIDScanning.jpg"/>
          <p:cNvPicPr>
            <a:picLocks noChangeAspect="1"/>
          </p:cNvPicPr>
          <p:nvPr/>
        </p:nvPicPr>
        <p:blipFill>
          <a:blip r:embed="rId5"/>
          <a:srcRect r="16819" b="755"/>
          <a:stretch>
            <a:fillRect/>
          </a:stretch>
        </p:blipFill>
        <p:spPr>
          <a:xfrm>
            <a:off x="571500" y="2108200"/>
            <a:ext cx="3747018" cy="3009900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648200" y="2057400"/>
            <a:ext cx="3733800" cy="3505200"/>
          </a:xfrm>
        </p:spPr>
        <p:txBody>
          <a:bodyPr>
            <a:normAutofit/>
          </a:bodyPr>
          <a:lstStyle/>
          <a:p>
            <a:r>
              <a:rPr lang="en-US" dirty="0" smtClean="0"/>
              <a:t>Model Number</a:t>
            </a:r>
          </a:p>
          <a:p>
            <a:r>
              <a:rPr lang="en-US" dirty="0" smtClean="0"/>
              <a:t>Purchase Order</a:t>
            </a:r>
          </a:p>
          <a:p>
            <a:r>
              <a:rPr lang="en-US" dirty="0" smtClean="0"/>
              <a:t>Location</a:t>
            </a:r>
          </a:p>
          <a:p>
            <a:r>
              <a:rPr lang="en-US" dirty="0" smtClean="0"/>
              <a:t>Serial Number</a:t>
            </a:r>
          </a:p>
          <a:p>
            <a:r>
              <a:rPr lang="en-US" dirty="0" smtClean="0"/>
              <a:t>Warranty Date</a:t>
            </a:r>
          </a:p>
          <a:p>
            <a:r>
              <a:rPr lang="en-US" dirty="0" smtClean="0"/>
              <a:t>Lease Details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AssetTrack</a:t>
            </a:r>
            <a:r>
              <a:rPr lang="en-US" dirty="0" smtClean="0"/>
              <a:t> is Smart</a:t>
            </a:r>
            <a:endParaRPr lang="en-US" dirty="0"/>
          </a:p>
        </p:txBody>
      </p:sp>
      <p:pic>
        <p:nvPicPr>
          <p:cNvPr id="16" name="Picture 15" descr="I-Love-Lucy-Chocolate-Factory-scene.jpg"/>
          <p:cNvPicPr>
            <a:picLocks noChangeAspect="1"/>
          </p:cNvPicPr>
          <p:nvPr/>
        </p:nvPicPr>
        <p:blipFill>
          <a:blip r:embed="rId4"/>
          <a:srcRect t="11596" b="15201"/>
          <a:stretch>
            <a:fillRect/>
          </a:stretch>
        </p:blipFill>
        <p:spPr>
          <a:xfrm>
            <a:off x="0" y="1092200"/>
            <a:ext cx="9144000" cy="5156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4800" y="152400"/>
            <a:ext cx="87630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AMI Customers</a:t>
            </a:r>
          </a:p>
        </p:txBody>
      </p:sp>
      <p:sp>
        <p:nvSpPr>
          <p:cNvPr id="23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1143000"/>
            <a:ext cx="8763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000" kern="0" dirty="0" smtClean="0">
                <a:solidFill>
                  <a:srgbClr val="367C8D"/>
                </a:solidFill>
                <a:latin typeface="Arial"/>
                <a:ea typeface="+mj-ea"/>
                <a:cs typeface="Arial"/>
              </a:rPr>
              <a:t>These enterprises rely on AMI to support asset management.</a:t>
            </a:r>
            <a:endParaRPr lang="en-US" sz="2000" kern="0" dirty="0">
              <a:solidFill>
                <a:srgbClr val="367C8D"/>
              </a:solidFill>
              <a:latin typeface="Arial"/>
              <a:ea typeface="+mj-ea"/>
              <a:cs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8600" y="1799013"/>
            <a:ext cx="8684632" cy="4220788"/>
            <a:chOff x="228600" y="1799013"/>
            <a:chExt cx="8684632" cy="4220788"/>
          </a:xfrm>
        </p:grpSpPr>
        <p:sp>
          <p:nvSpPr>
            <p:cNvPr id="28" name="Rounded Rectangle 27"/>
            <p:cNvSpPr/>
            <p:nvPr/>
          </p:nvSpPr>
          <p:spPr>
            <a:xfrm>
              <a:off x="228600" y="1799013"/>
              <a:ext cx="8684632" cy="4220788"/>
            </a:xfrm>
            <a:prstGeom prst="roundRect">
              <a:avLst>
                <a:gd name="adj" fmla="val 3672"/>
              </a:avLst>
            </a:prstGeom>
            <a:solidFill>
              <a:srgbClr val="FFFFFF"/>
            </a:solidFill>
            <a:ln>
              <a:noFill/>
            </a:ln>
            <a:effectLst>
              <a:outerShdw blurRad="1524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3" name="Picture 2" descr="Aflac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910533" y="3540827"/>
              <a:ext cx="1280155" cy="600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6" descr="The Container Store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896093" y="1988804"/>
              <a:ext cx="1587392" cy="744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7" name="Picture 10" descr="Genworth Financial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630610" y="3910356"/>
              <a:ext cx="1280155" cy="600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12" descr="CA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57200" y="2673092"/>
              <a:ext cx="1450043" cy="679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14" descr="BB&amp;T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105400" y="3025142"/>
              <a:ext cx="1024124" cy="480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16" descr="Unisys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7330445" y="1981200"/>
              <a:ext cx="1280155" cy="600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18" descr="US General Services Administration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2896093" y="2801768"/>
              <a:ext cx="1280155" cy="600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20" descr="US Army Materiel Command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486400" y="2066927"/>
              <a:ext cx="1280155" cy="600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3" name="Picture 22" descr="New York City Transit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467098" y="5166755"/>
              <a:ext cx="1635827" cy="76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4" name="Picture 24" descr="Barclays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609601" y="1884308"/>
              <a:ext cx="1507182" cy="706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7" name="Picture 30" descr="Scana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6960916" y="2929124"/>
              <a:ext cx="1280155" cy="600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9" name="Picture 34" descr="KTD Kyocera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015083" y="5249178"/>
              <a:ext cx="1280155" cy="600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41" name="Picture 38" descr="Medical Mutual of Ohio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6960916" y="4945038"/>
              <a:ext cx="1629888" cy="764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 descr="http://ceoworld.biz/ceo/wp-content/uploads/2009/05/lockheed-martin.jpg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4495800"/>
              <a:ext cx="2709252" cy="53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upload.wikimedia.org/wikipedia/en/thumb/9/9d/Pepsilogo.png/220px-Pepsilogo.png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1081" y="4723320"/>
              <a:ext cx="1024124" cy="1024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publicintelligence.net/wp-content/uploads/2009/12/Federal-Reserve-Seal-logo.pn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721" y="4353791"/>
              <a:ext cx="704085" cy="704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3810000"/>
              <a:ext cx="1908231" cy="438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7" name="Picture 13" descr="Us Department Of Justice Seal Clip Art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068" y="3836450"/>
              <a:ext cx="837947" cy="837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697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Streamlined</a:t>
            </a:r>
            <a:endParaRPr lang="en-US" dirty="0"/>
          </a:p>
        </p:txBody>
      </p:sp>
      <p:pic>
        <p:nvPicPr>
          <p:cNvPr id="5" name="Picture 4" descr="Ferrari_458_Italia.jpg"/>
          <p:cNvPicPr>
            <a:picLocks noChangeAspect="1"/>
          </p:cNvPicPr>
          <p:nvPr/>
        </p:nvPicPr>
        <p:blipFill>
          <a:blip r:embed="rId4"/>
          <a:srcRect t="611" r="1099" b="488"/>
          <a:stretch>
            <a:fillRect/>
          </a:stretch>
        </p:blipFill>
        <p:spPr>
          <a:xfrm>
            <a:off x="0" y="1104900"/>
            <a:ext cx="9144000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</a:t>
            </a:r>
            <a:r>
              <a:rPr lang="en-US" dirty="0" err="1" smtClean="0"/>
              <a:t>AssetTrack</a:t>
            </a:r>
            <a:r>
              <a:rPr lang="en-US" dirty="0" smtClean="0"/>
              <a:t> so smart?</a:t>
            </a:r>
            <a:endParaRPr lang="en-US" dirty="0"/>
          </a:p>
        </p:txBody>
      </p:sp>
      <p:pic>
        <p:nvPicPr>
          <p:cNvPr id="6" name="Picture 5" descr="Dictionary.jpg"/>
          <p:cNvPicPr>
            <a:picLocks noChangeAspect="1"/>
          </p:cNvPicPr>
          <p:nvPr/>
        </p:nvPicPr>
        <p:blipFill>
          <a:blip r:embed="rId4"/>
          <a:srcRect t="16667" b="14445"/>
          <a:stretch>
            <a:fillRect/>
          </a:stretch>
        </p:blipFill>
        <p:spPr>
          <a:xfrm>
            <a:off x="1066800" y="1099741"/>
            <a:ext cx="6692900" cy="51486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Never Forgets</a:t>
            </a:r>
            <a:endParaRPr lang="en-US" dirty="0"/>
          </a:p>
        </p:txBody>
      </p:sp>
      <p:pic>
        <p:nvPicPr>
          <p:cNvPr id="7" name="Picture 6" descr="ElephantNeverForge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00"/>
            <a:ext cx="7620000" cy="48864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6" name="Picture 5" descr="united_continental_logo_de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362200"/>
            <a:ext cx="6616700" cy="22132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17526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400" kern="0" dirty="0" smtClean="0">
                <a:solidFill>
                  <a:srgbClr val="367C8D"/>
                </a:solidFill>
                <a:latin typeface="Arial"/>
                <a:ea typeface="+mj-ea"/>
                <a:cs typeface="Arial"/>
              </a:rPr>
              <a:t>Automate asset data capture through </a:t>
            </a:r>
            <a:r>
              <a:rPr lang="en-US" sz="2400" kern="0" dirty="0">
                <a:solidFill>
                  <a:srgbClr val="367C8D"/>
                </a:solidFill>
                <a:latin typeface="Arial"/>
                <a:ea typeface="+mj-ea"/>
                <a:cs typeface="Arial"/>
              </a:rPr>
              <a:t>the entire lifecycle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4470" y="2952909"/>
            <a:ext cx="12287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17881" y="2907383"/>
            <a:ext cx="12668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59701" y="2919709"/>
            <a:ext cx="12858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10425" y="2981325"/>
            <a:ext cx="12477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Capture Example</a:t>
            </a:r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>
            <a:off x="1619996" y="3018266"/>
            <a:ext cx="1280726" cy="990600"/>
          </a:xfrm>
          <a:prstGeom prst="rightArrow">
            <a:avLst>
              <a:gd name="adj1" fmla="val 59496"/>
              <a:gd name="adj2" fmla="val 42878"/>
            </a:avLst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68000">
                <a:srgbClr val="EF8C1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3781425" y="3018266"/>
            <a:ext cx="1448425" cy="990600"/>
          </a:xfrm>
          <a:prstGeom prst="rightArrow">
            <a:avLst>
              <a:gd name="adj1" fmla="val 59496"/>
              <a:gd name="adj2" fmla="val 42878"/>
            </a:avLst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68000">
                <a:srgbClr val="EF8C1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6001747" y="3018266"/>
            <a:ext cx="1280726" cy="990600"/>
          </a:xfrm>
          <a:prstGeom prst="rightArrow">
            <a:avLst>
              <a:gd name="adj1" fmla="val 59496"/>
              <a:gd name="adj2" fmla="val 42878"/>
            </a:avLst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68000">
                <a:srgbClr val="EF8C1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Barcode Data Capture for Field Users</a:t>
            </a:r>
            <a:endParaRPr lang="en-US" dirty="0"/>
          </a:p>
        </p:txBody>
      </p:sp>
      <p:pic>
        <p:nvPicPr>
          <p:cNvPr id="13" name="Picture 12" descr="ScanBarCode.jpg"/>
          <p:cNvPicPr>
            <a:picLocks noChangeAspect="1"/>
          </p:cNvPicPr>
          <p:nvPr/>
        </p:nvPicPr>
        <p:blipFill>
          <a:blip r:embed="rId4"/>
          <a:srcRect t="10645" b="2258"/>
          <a:stretch>
            <a:fillRect/>
          </a:stretch>
        </p:blipFill>
        <p:spPr>
          <a:xfrm>
            <a:off x="0" y="1104900"/>
            <a:ext cx="9144000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AssetTrack</a:t>
            </a:r>
            <a:r>
              <a:rPr lang="en-US" dirty="0" smtClean="0"/>
              <a:t> knows</a:t>
            </a:r>
            <a:endParaRPr lang="en-US" dirty="0"/>
          </a:p>
        </p:txBody>
      </p:sp>
      <p:pic>
        <p:nvPicPr>
          <p:cNvPr id="5" name="Picture 4" descr="magnifying_glass.jpg"/>
          <p:cNvPicPr>
            <a:picLocks noChangeAspect="1"/>
          </p:cNvPicPr>
          <p:nvPr/>
        </p:nvPicPr>
        <p:blipFill>
          <a:blip r:embed="rId4"/>
          <a:srcRect t="3962" b="11589"/>
          <a:stretch>
            <a:fillRect/>
          </a:stretch>
        </p:blipFill>
        <p:spPr>
          <a:xfrm>
            <a:off x="0" y="1104900"/>
            <a:ext cx="9144000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04800" y="152400"/>
            <a:ext cx="87630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3200" dirty="0" smtClean="0">
                <a:latin typeface="Arial"/>
                <a:cs typeface="Arial"/>
              </a:rPr>
              <a:t>Considering this solution?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11" name="Picture 10" descr="questionMark.jpg"/>
          <p:cNvPicPr>
            <a:picLocks noChangeAspect="1"/>
          </p:cNvPicPr>
          <p:nvPr/>
        </p:nvPicPr>
        <p:blipFill>
          <a:blip r:embed="rId5"/>
          <a:srcRect b="13300"/>
          <a:stretch>
            <a:fillRect/>
          </a:stretch>
        </p:blipFill>
        <p:spPr>
          <a:xfrm>
            <a:off x="0" y="1093034"/>
            <a:ext cx="9144000" cy="5150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585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Reporting Capabilities</a:t>
            </a:r>
            <a:endParaRPr lang="en-US" dirty="0"/>
          </a:p>
        </p:txBody>
      </p:sp>
      <p:pic>
        <p:nvPicPr>
          <p:cNvPr id="6" name="Picture 5" descr="AssetTrackMonitor2RFIDscannerAM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447800"/>
            <a:ext cx="5507479" cy="4546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AssetTrack</a:t>
            </a:r>
            <a:r>
              <a:rPr lang="en-US" dirty="0" smtClean="0"/>
              <a:t> is Smart</a:t>
            </a:r>
            <a:endParaRPr lang="en-US" dirty="0"/>
          </a:p>
        </p:txBody>
      </p:sp>
      <p:pic>
        <p:nvPicPr>
          <p:cNvPr id="12" name="Picture 11" descr="AMI_logo20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946400"/>
            <a:ext cx="4572000" cy="2235200"/>
          </a:xfrm>
          <a:prstGeom prst="rect">
            <a:avLst/>
          </a:prstGeom>
        </p:spPr>
      </p:pic>
      <p:pic>
        <p:nvPicPr>
          <p:cNvPr id="13" name="Picture 12" descr="graduationCa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422400"/>
            <a:ext cx="4800600" cy="3733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-304800" y="2209800"/>
            <a:ext cx="9677400" cy="3390900"/>
          </a:xfrm>
          <a:prstGeom prst="roundRect">
            <a:avLst>
              <a:gd name="adj" fmla="val 3360"/>
            </a:avLst>
          </a:prstGeom>
          <a:solidFill>
            <a:srgbClr val="FFFFFF"/>
          </a:solidFill>
          <a:ln>
            <a:noFill/>
          </a:ln>
          <a:effectLst>
            <a:outerShdw blurRad="1524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</a:t>
            </a:r>
            <a:endParaRPr lang="en-US" dirty="0"/>
          </a:p>
        </p:txBody>
      </p:sp>
      <p:pic>
        <p:nvPicPr>
          <p:cNvPr id="16" name="Picture 15" descr="ddebarcodreadofbox_edited.jpg"/>
          <p:cNvPicPr>
            <a:picLocks noChangeAspect="1"/>
          </p:cNvPicPr>
          <p:nvPr/>
        </p:nvPicPr>
        <p:blipFill>
          <a:blip r:embed="rId4"/>
          <a:srcRect l="14285" r="15873"/>
          <a:stretch>
            <a:fillRect/>
          </a:stretch>
        </p:blipFill>
        <p:spPr>
          <a:xfrm>
            <a:off x="5791200" y="2286001"/>
            <a:ext cx="3352800" cy="3247663"/>
          </a:xfrm>
          <a:prstGeom prst="rect">
            <a:avLst/>
          </a:prstGeom>
        </p:spPr>
      </p:pic>
      <p:pic>
        <p:nvPicPr>
          <p:cNvPr id="17" name="Picture 16" descr="CaptureDB Option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744" y="2590800"/>
            <a:ext cx="1508645" cy="1993900"/>
          </a:xfrm>
          <a:prstGeom prst="rect">
            <a:avLst/>
          </a:prstGeom>
        </p:spPr>
      </p:pic>
      <p:pic>
        <p:nvPicPr>
          <p:cNvPr id="15" name="Picture 14" descr="MotorolaMC75A_Blan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1168400"/>
            <a:ext cx="2407094" cy="5029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9600" y="2971800"/>
            <a:ext cx="235192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92100" indent="-292100">
              <a:buClr>
                <a:srgbClr val="367C8D"/>
              </a:buClr>
              <a:buFont typeface="Arial"/>
              <a:buChar char="•"/>
              <a:tabLst>
                <a:tab pos="342900" algn="l"/>
              </a:tabLst>
            </a:pPr>
            <a:r>
              <a:rPr lang="en-US" sz="3200" dirty="0" smtClean="0">
                <a:solidFill>
                  <a:srgbClr val="666156"/>
                </a:solidFill>
              </a:rPr>
              <a:t>People </a:t>
            </a:r>
          </a:p>
          <a:p>
            <a:pPr marL="292100" indent="-292100">
              <a:buClr>
                <a:srgbClr val="367C8D"/>
              </a:buClr>
              <a:buFont typeface="Arial"/>
              <a:buChar char="•"/>
              <a:tabLst>
                <a:tab pos="342900" algn="l"/>
              </a:tabLst>
            </a:pPr>
            <a:r>
              <a:rPr lang="en-US" sz="3200" dirty="0" smtClean="0">
                <a:solidFill>
                  <a:srgbClr val="666156"/>
                </a:solidFill>
              </a:rPr>
              <a:t>Processes </a:t>
            </a:r>
          </a:p>
          <a:p>
            <a:pPr marL="292100" indent="-292100">
              <a:buClr>
                <a:srgbClr val="367C8D"/>
              </a:buClr>
              <a:buFont typeface="Arial"/>
              <a:buChar char="•"/>
              <a:tabLst>
                <a:tab pos="342900" algn="l"/>
              </a:tabLst>
            </a:pPr>
            <a:r>
              <a:rPr lang="en-US" sz="3200" dirty="0" smtClean="0">
                <a:solidFill>
                  <a:srgbClr val="666156"/>
                </a:solidFill>
              </a:rPr>
              <a:t>Technology </a:t>
            </a:r>
          </a:p>
          <a:p>
            <a:pPr marL="292100" indent="-292100">
              <a:buClr>
                <a:srgbClr val="367C8D"/>
              </a:buClr>
              <a:buFont typeface="Arial"/>
              <a:buChar char="•"/>
              <a:tabLst>
                <a:tab pos="342900" algn="l"/>
              </a:tabLst>
            </a:pPr>
            <a:endParaRPr lang="en-US" sz="3200" dirty="0">
              <a:solidFill>
                <a:srgbClr val="666156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AssetTrack</a:t>
            </a:r>
            <a:r>
              <a:rPr lang="en-US" dirty="0" smtClean="0"/>
              <a:t> is flexible</a:t>
            </a:r>
            <a:endParaRPr lang="en-US" dirty="0"/>
          </a:p>
        </p:txBody>
      </p:sp>
      <p:pic>
        <p:nvPicPr>
          <p:cNvPr id="7" name="Picture 6" descr="slink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676400"/>
            <a:ext cx="5334000" cy="41170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Asset Lifecycle Process Scorecard</a:t>
            </a:r>
            <a:endParaRPr lang="en-US" dirty="0"/>
          </a:p>
        </p:txBody>
      </p:sp>
      <p:pic>
        <p:nvPicPr>
          <p:cNvPr id="6" name="Picture 5" descr="AMI_ALP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0216"/>
            <a:ext cx="9144000" cy="3917568"/>
          </a:xfrm>
          <a:prstGeom prst="rect">
            <a:avLst/>
          </a:prstGeom>
        </p:spPr>
      </p:pic>
      <p:sp>
        <p:nvSpPr>
          <p:cNvPr id="11" name="Title 9"/>
          <p:cNvSpPr txBox="1">
            <a:spLocks/>
          </p:cNvSpPr>
          <p:nvPr/>
        </p:nvSpPr>
        <p:spPr>
          <a:xfrm>
            <a:off x="4267200" y="3352800"/>
            <a:ext cx="48768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Arial"/>
              </a:rPr>
              <a:t>ALPS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Asset Lifecycle Process Scorecard</a:t>
            </a:r>
            <a:endParaRPr lang="en-US" dirty="0"/>
          </a:p>
        </p:txBody>
      </p:sp>
      <p:pic>
        <p:nvPicPr>
          <p:cNvPr id="7" name="Picture 6" descr="ShakeHandsi.jpg"/>
          <p:cNvPicPr>
            <a:picLocks noChangeAspect="1"/>
          </p:cNvPicPr>
          <p:nvPr/>
        </p:nvPicPr>
        <p:blipFill>
          <a:blip r:embed="rId4"/>
          <a:srcRect l="2806" r="5357"/>
          <a:stretch>
            <a:fillRect/>
          </a:stretch>
        </p:blipFill>
        <p:spPr>
          <a:xfrm>
            <a:off x="0" y="1090405"/>
            <a:ext cx="9144000" cy="51800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Achieve the greatest ROI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-228600" y="1692274"/>
            <a:ext cx="9601200" cy="3489326"/>
          </a:xfrm>
          <a:prstGeom prst="roundRect">
            <a:avLst>
              <a:gd name="adj" fmla="val 2515"/>
            </a:avLst>
          </a:prstGeom>
          <a:solidFill>
            <a:srgbClr val="FFFFFF"/>
          </a:solidFill>
          <a:ln>
            <a:noFill/>
          </a:ln>
          <a:effectLst>
            <a:outerShdw blurRad="1524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RackLevelHandsOnServer.jpg"/>
          <p:cNvPicPr>
            <a:picLocks noChangeAspect="1"/>
          </p:cNvPicPr>
          <p:nvPr/>
        </p:nvPicPr>
        <p:blipFill>
          <a:blip r:embed="rId4"/>
          <a:srcRect l="2077" t="2315" r="18097"/>
          <a:stretch>
            <a:fillRect/>
          </a:stretch>
        </p:blipFill>
        <p:spPr>
          <a:xfrm>
            <a:off x="-12700" y="1778000"/>
            <a:ext cx="4068230" cy="3336016"/>
          </a:xfrm>
          <a:prstGeom prst="rect">
            <a:avLst/>
          </a:prstGeom>
        </p:spPr>
      </p:pic>
      <p:pic>
        <p:nvPicPr>
          <p:cNvPr id="14" name="Picture 13" descr="RFID Reader-HR.jpg"/>
          <p:cNvPicPr>
            <a:picLocks noChangeAspect="1"/>
          </p:cNvPicPr>
          <p:nvPr/>
        </p:nvPicPr>
        <p:blipFill>
          <a:blip r:embed="rId5"/>
          <a:srcRect l="10395" r="28890"/>
          <a:stretch>
            <a:fillRect/>
          </a:stretch>
        </p:blipFill>
        <p:spPr>
          <a:xfrm>
            <a:off x="6549535" y="1784350"/>
            <a:ext cx="2594465" cy="3289300"/>
          </a:xfrm>
          <a:prstGeom prst="rect">
            <a:avLst/>
          </a:prstGeom>
        </p:spPr>
      </p:pic>
      <p:pic>
        <p:nvPicPr>
          <p:cNvPr id="16" name="Picture 15" descr="Warehouse-Terminal.jpg"/>
          <p:cNvPicPr>
            <a:picLocks noChangeAspect="1"/>
          </p:cNvPicPr>
          <p:nvPr/>
        </p:nvPicPr>
        <p:blipFill>
          <a:blip r:embed="rId6"/>
          <a:srcRect l="19239" r="27344" b="1415"/>
          <a:stretch>
            <a:fillRect/>
          </a:stretch>
        </p:blipFill>
        <p:spPr>
          <a:xfrm>
            <a:off x="4112921" y="1777999"/>
            <a:ext cx="2383129" cy="3302001"/>
          </a:xfrm>
          <a:prstGeom prst="rect">
            <a:avLst/>
          </a:prstGeom>
        </p:spPr>
      </p:pic>
      <p:pic>
        <p:nvPicPr>
          <p:cNvPr id="15" name="Picture 14" descr="Sann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3200400"/>
            <a:ext cx="2286000" cy="301725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 On Investment</a:t>
            </a:r>
            <a:endParaRPr lang="en-US" dirty="0"/>
          </a:p>
        </p:txBody>
      </p:sp>
      <p:pic>
        <p:nvPicPr>
          <p:cNvPr id="10" name="Picture 9" descr="ROIgraph.jpg"/>
          <p:cNvPicPr>
            <a:picLocks noChangeAspect="1"/>
          </p:cNvPicPr>
          <p:nvPr/>
        </p:nvPicPr>
        <p:blipFill>
          <a:blip r:embed="rId3"/>
          <a:srcRect t="4958" b="8889"/>
          <a:stretch>
            <a:fillRect/>
          </a:stretch>
        </p:blipFill>
        <p:spPr>
          <a:xfrm>
            <a:off x="183038" y="1140063"/>
            <a:ext cx="7589362" cy="5108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308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Partner</a:t>
            </a:r>
            <a:endParaRPr lang="en-US" dirty="0"/>
          </a:p>
        </p:txBody>
      </p:sp>
      <p:pic>
        <p:nvPicPr>
          <p:cNvPr id="8" name="Picture 7" descr="AMI_TomKenAtMonitor.jpg"/>
          <p:cNvPicPr>
            <a:picLocks noChangeAspect="1"/>
          </p:cNvPicPr>
          <p:nvPr/>
        </p:nvPicPr>
        <p:blipFill>
          <a:blip r:embed="rId3"/>
          <a:srcRect t="7059" b="13529"/>
          <a:stretch>
            <a:fillRect/>
          </a:stretch>
        </p:blipFill>
        <p:spPr>
          <a:xfrm>
            <a:off x="0" y="110490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308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2012 AMI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Long-term Relationship</a:t>
            </a:r>
            <a:endParaRPr lang="en-US" dirty="0"/>
          </a:p>
        </p:txBody>
      </p:sp>
      <p:pic>
        <p:nvPicPr>
          <p:cNvPr id="14" name="Picture 13" descr="AMI_Fl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590800"/>
            <a:ext cx="4074810" cy="1981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76400" y="5029200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Efficient and accurate data capture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Validation and exception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Seamless </a:t>
            </a:r>
            <a:r>
              <a:rPr lang="en-US" sz="2400" dirty="0" smtClean="0"/>
              <a:t>integration with the repository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pic>
        <p:nvPicPr>
          <p:cNvPr id="14" name="Picture 13" descr="large_jaws_blu-ray_05.jpg"/>
          <p:cNvPicPr>
            <a:picLocks noChangeAspect="1"/>
          </p:cNvPicPr>
          <p:nvPr/>
        </p:nvPicPr>
        <p:blipFill>
          <a:blip r:embed="rId5"/>
          <a:srcRect l="16607" t="12963" r="9582" b="12963"/>
          <a:stretch>
            <a:fillRect/>
          </a:stretch>
        </p:blipFill>
        <p:spPr>
          <a:xfrm>
            <a:off x="0" y="1093517"/>
            <a:ext cx="9144000" cy="5161873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04800" y="152400"/>
            <a:ext cx="87630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3200" dirty="0" smtClean="0">
                <a:latin typeface="Arial"/>
                <a:cs typeface="Arial"/>
              </a:rPr>
              <a:t>"We're </a:t>
            </a:r>
            <a:r>
              <a:rPr lang="en-US" sz="3200" dirty="0" err="1" smtClean="0">
                <a:latin typeface="Arial"/>
                <a:cs typeface="Arial"/>
              </a:rPr>
              <a:t>gonna</a:t>
            </a:r>
            <a:r>
              <a:rPr lang="en-US" sz="3200" dirty="0" smtClean="0">
                <a:latin typeface="Arial"/>
                <a:cs typeface="Arial"/>
              </a:rPr>
              <a:t> need a bigger boat."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011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Web: </a:t>
            </a:r>
            <a:r>
              <a:rPr lang="en-US" sz="2400" dirty="0" err="1" smtClean="0">
                <a:solidFill>
                  <a:srgbClr val="367C8D"/>
                </a:solidFill>
              </a:rPr>
              <a:t>amitracks.com</a:t>
            </a:r>
            <a:endParaRPr lang="en-US" sz="2400" dirty="0" smtClean="0">
              <a:solidFill>
                <a:srgbClr val="367C8D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/>
              <a:t>Phone: (877) 297-7618</a:t>
            </a:r>
          </a:p>
          <a:p>
            <a:r>
              <a:rPr lang="en-US" sz="2400" dirty="0" smtClean="0"/>
              <a:t>Email</a:t>
            </a:r>
          </a:p>
          <a:p>
            <a:pPr lvl="1"/>
            <a:r>
              <a:rPr lang="en-US" sz="1800" dirty="0" smtClean="0"/>
              <a:t>Sales: </a:t>
            </a:r>
            <a:r>
              <a:rPr lang="en-US" sz="1800" dirty="0" err="1" smtClean="0">
                <a:solidFill>
                  <a:srgbClr val="367C8D"/>
                </a:solidFill>
              </a:rPr>
              <a:t>sales@amitracks.com</a:t>
            </a:r>
            <a:endParaRPr lang="en-US" sz="1800" dirty="0" smtClean="0">
              <a:solidFill>
                <a:srgbClr val="367C8D"/>
              </a:solidFill>
            </a:endParaRPr>
          </a:p>
          <a:p>
            <a:pPr lvl="1"/>
            <a:r>
              <a:rPr lang="en-US" sz="1800" dirty="0" smtClean="0"/>
              <a:t>Partners: </a:t>
            </a:r>
            <a:r>
              <a:rPr lang="en-US" sz="1800" dirty="0" err="1" smtClean="0">
                <a:solidFill>
                  <a:srgbClr val="367C8D"/>
                </a:solidFill>
              </a:rPr>
              <a:t>partners@amitracks.com</a:t>
            </a:r>
            <a:endParaRPr lang="en-US" sz="1800" dirty="0" smtClean="0">
              <a:solidFill>
                <a:srgbClr val="367C8D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Support: </a:t>
            </a:r>
            <a:r>
              <a:rPr lang="en-US" sz="1800" dirty="0" err="1" smtClean="0">
                <a:solidFill>
                  <a:srgbClr val="367C8D"/>
                </a:solidFill>
              </a:rPr>
              <a:t>support@amitracks.com</a:t>
            </a:r>
            <a:endParaRPr lang="en-US" sz="1800" dirty="0" smtClean="0">
              <a:solidFill>
                <a:srgbClr val="367C8D"/>
              </a:solidFill>
            </a:endParaRPr>
          </a:p>
          <a:p>
            <a:r>
              <a:rPr lang="en-US" sz="2400" dirty="0" smtClean="0"/>
              <a:t>Presenter	</a:t>
            </a:r>
          </a:p>
          <a:p>
            <a:pPr lvl="1"/>
            <a:r>
              <a:rPr lang="en-US" sz="1800" dirty="0" smtClean="0"/>
              <a:t>Thomas Watson: </a:t>
            </a:r>
            <a:r>
              <a:rPr lang="en-US" sz="1800" dirty="0" err="1" smtClean="0">
                <a:solidFill>
                  <a:srgbClr val="367C8D"/>
                </a:solidFill>
              </a:rPr>
              <a:t>tom.watson@amitracks.com</a:t>
            </a:r>
            <a:endParaRPr lang="en-US" sz="1800" dirty="0" smtClean="0">
              <a:solidFill>
                <a:srgbClr val="367C8D"/>
              </a:solidFill>
            </a:endParaRPr>
          </a:p>
          <a:p>
            <a:pPr lvl="1"/>
            <a:r>
              <a:rPr lang="en-US" sz="1800" dirty="0" smtClean="0"/>
              <a:t>President &amp; CEO, Co-founder </a:t>
            </a:r>
          </a:p>
        </p:txBody>
      </p:sp>
      <p:sp>
        <p:nvSpPr>
          <p:cNvPr id="9" name="Rectangle 8">
            <a:hlinkClick r:id="rId4"/>
          </p:cNvPr>
          <p:cNvSpPr/>
          <p:nvPr/>
        </p:nvSpPr>
        <p:spPr>
          <a:xfrm>
            <a:off x="1552576" y="2727914"/>
            <a:ext cx="2386649" cy="29395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5"/>
          </p:cNvPr>
          <p:cNvSpPr/>
          <p:nvPr/>
        </p:nvSpPr>
        <p:spPr>
          <a:xfrm>
            <a:off x="1371600" y="1371600"/>
            <a:ext cx="2209800" cy="4572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2012 AMI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More Information</a:t>
            </a:r>
            <a:endParaRPr lang="en-US" dirty="0"/>
          </a:p>
        </p:txBody>
      </p:sp>
      <p:sp>
        <p:nvSpPr>
          <p:cNvPr id="10" name="Rectangle 9">
            <a:hlinkClick r:id="rId6"/>
          </p:cNvPr>
          <p:cNvSpPr/>
          <p:nvPr/>
        </p:nvSpPr>
        <p:spPr>
          <a:xfrm>
            <a:off x="1840313" y="3047509"/>
            <a:ext cx="2643728" cy="29395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/>
          </p:cNvPr>
          <p:cNvSpPr/>
          <p:nvPr/>
        </p:nvSpPr>
        <p:spPr>
          <a:xfrm>
            <a:off x="1770568" y="3364558"/>
            <a:ext cx="2643728" cy="29395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8"/>
          </p:cNvPr>
          <p:cNvSpPr/>
          <p:nvPr/>
        </p:nvSpPr>
        <p:spPr>
          <a:xfrm>
            <a:off x="2581930" y="4117086"/>
            <a:ext cx="3056869" cy="29395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76400" y="5029200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Efficient and accurate data capture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Validation and exception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Seamless </a:t>
            </a:r>
            <a:r>
              <a:rPr lang="en-US" sz="2400" dirty="0" smtClean="0"/>
              <a:t>integration with the repository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1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04800" y="152400"/>
            <a:ext cx="87630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3200" dirty="0" smtClean="0">
                <a:latin typeface="Arial"/>
                <a:cs typeface="Arial"/>
              </a:rPr>
              <a:t>Not Trustworthy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7" name="Picture 6" descr="BernieMadoff.jpg"/>
          <p:cNvPicPr>
            <a:picLocks noChangeAspect="1"/>
          </p:cNvPicPr>
          <p:nvPr/>
        </p:nvPicPr>
        <p:blipFill>
          <a:blip r:embed="rId5"/>
          <a:srcRect t="1712" b="17597"/>
          <a:stretch>
            <a:fillRect/>
          </a:stretch>
        </p:blipFill>
        <p:spPr>
          <a:xfrm>
            <a:off x="0" y="1095183"/>
            <a:ext cx="9144000" cy="5160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011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Certified for use with...</a:t>
            </a:r>
            <a:endParaRPr lang="en-US" sz="3200" dirty="0"/>
          </a:p>
        </p:txBody>
      </p:sp>
      <p:pic>
        <p:nvPicPr>
          <p:cNvPr id="11" name="Picture 10" descr="CA_Logo_1-we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721" y="2607555"/>
            <a:ext cx="2373284" cy="1995055"/>
          </a:xfrm>
          <a:prstGeom prst="rect">
            <a:avLst/>
          </a:prstGeom>
        </p:spPr>
      </p:pic>
      <p:pic>
        <p:nvPicPr>
          <p:cNvPr id="12" name="Picture 11" descr="HP_New_Logo_2D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2590800"/>
            <a:ext cx="1905000" cy="19050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rot="5400000">
            <a:off x="2972594" y="3504406"/>
            <a:ext cx="3048000" cy="1588"/>
          </a:xfrm>
          <a:prstGeom prst="line">
            <a:avLst/>
          </a:prstGeom>
          <a:ln>
            <a:solidFill>
              <a:srgbClr val="DAD9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988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04800" y="1752600"/>
            <a:ext cx="7924800" cy="337473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600" dirty="0" smtClean="0"/>
              <a:t>Accurate Data Capture</a:t>
            </a:r>
          </a:p>
          <a:p>
            <a:pPr>
              <a:spcAft>
                <a:spcPts val="1200"/>
              </a:spcAft>
            </a:pPr>
            <a:r>
              <a:rPr lang="en-US" sz="3600" dirty="0" smtClean="0"/>
              <a:t>Accessibility to Data</a:t>
            </a:r>
          </a:p>
          <a:p>
            <a:pPr>
              <a:spcAft>
                <a:spcPts val="1200"/>
              </a:spcAft>
            </a:pPr>
            <a:r>
              <a:rPr lang="en-US" sz="3600" dirty="0" smtClean="0"/>
              <a:t>Measurable Results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6BAD1-AF89-4967-9653-9B474AA3799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2012 AMI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What do companies want?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478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vOrange.jpg"/>
          <p:cNvPicPr>
            <a:picLocks noChangeAspect="1"/>
          </p:cNvPicPr>
          <p:nvPr/>
        </p:nvPicPr>
        <p:blipFill>
          <a:blip r:embed="rId5"/>
          <a:srcRect r="11418" b="10009"/>
          <a:stretch>
            <a:fillRect/>
          </a:stretch>
        </p:blipFill>
        <p:spPr>
          <a:xfrm>
            <a:off x="-1" y="1143001"/>
            <a:ext cx="9144001" cy="32003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57200"/>
            <a:ext cx="9144000" cy="7620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5195" y="1905000"/>
            <a:ext cx="5944205" cy="1750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420"/>
              </a:lnSpc>
            </a:pPr>
            <a:r>
              <a:rPr lang="en-US" sz="6000" dirty="0" smtClean="0">
                <a:cs typeface="Arial"/>
              </a:rPr>
              <a:t>The only thing</a:t>
            </a:r>
          </a:p>
          <a:p>
            <a:pPr>
              <a:lnSpc>
                <a:spcPts val="6420"/>
              </a:lnSpc>
            </a:pPr>
            <a:r>
              <a:rPr lang="en-US" sz="6000" dirty="0" smtClean="0">
                <a:cs typeface="Arial"/>
              </a:rPr>
              <a:t>constant is change</a:t>
            </a:r>
            <a:endParaRPr lang="en-US" sz="6000" dirty="0">
              <a:cs typeface="Arial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49530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800" kern="0" dirty="0" smtClean="0">
                <a:solidFill>
                  <a:srgbClr val="367C8D"/>
                </a:solidFill>
                <a:latin typeface="Arial"/>
                <a:ea typeface="+mj-ea"/>
                <a:cs typeface="Arial"/>
              </a:rPr>
              <a:t>Maintaining data is a</a:t>
            </a:r>
            <a:r>
              <a:rPr lang="en-US" sz="2800" b="1" i="1" kern="0" dirty="0" smtClean="0">
                <a:solidFill>
                  <a:srgbClr val="367C8D"/>
                </a:solidFill>
                <a:latin typeface="Arial"/>
                <a:ea typeface="+mj-ea"/>
                <a:cs typeface="Arial"/>
              </a:rPr>
              <a:t> process</a:t>
            </a:r>
            <a:r>
              <a:rPr lang="en-US" sz="2800" kern="0" dirty="0" smtClean="0">
                <a:solidFill>
                  <a:srgbClr val="367C8D"/>
                </a:solidFill>
                <a:latin typeface="Arial"/>
                <a:ea typeface="+mj-ea"/>
                <a:cs typeface="Arial"/>
              </a:rPr>
              <a:t>, not an event</a:t>
            </a:r>
            <a:endParaRPr lang="en-US" sz="2800" kern="0" dirty="0">
              <a:solidFill>
                <a:srgbClr val="367C8D"/>
              </a:solidFill>
              <a:latin typeface="Arial"/>
              <a:ea typeface="+mj-ea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UKCirJSXTIgZ4bEKew0ohf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P0u9YHjgneDVqYmfi4Aiqr"/>
</p:tagLst>
</file>

<file path=ppt/tags/tag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v1ePlBRIAvXnZ6SRDxm8l2"/>
</p:tagLst>
</file>

<file path=ppt/tags/tag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ImJsGsfyziGxVRgevGq0LL"/>
</p:tagLst>
</file>

<file path=ppt/tags/tag1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H7Yj3pvXgOn9ezGdwZC5Sz"/>
</p:tagLst>
</file>

<file path=ppt/tags/tag1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1og73LTfTBU3iGLHiGFr4C"/>
</p:tagLst>
</file>

<file path=ppt/tags/tag1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H7Yj3pvXgOn9ezGdwZC5Sz"/>
</p:tagLst>
</file>

<file path=ppt/tags/tag1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jGM79efTM0DUeqcP83mfdM"/>
</p:tagLst>
</file>

<file path=ppt/tags/tag1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LAkghnrx9XWfvwwfrSqLJM"/>
</p:tagLst>
</file>

<file path=ppt/tags/tag1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dY3aGhyJF6QZTb6cYv1i9O"/>
</p:tagLst>
</file>

<file path=ppt/tags/tag1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imvNGWa0HngoGG0y1UZmQQ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s1PvYmLmQJXq19RlmMGW7V"/>
</p:tagLst>
</file>

<file path=ppt/tags/tag2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RBeWaJhMY5lr4NCsWO8eiK"/>
</p:tagLst>
</file>

<file path=ppt/tags/tag2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1yuleFdo450svTyKMqJUob"/>
</p:tagLst>
</file>

<file path=ppt/tags/tag2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2eCcWzXbeCx7AGsPuBzA0g"/>
</p:tagLst>
</file>

<file path=ppt/tags/tag2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rBhJTc2HvnlPvfI1JEqTRn"/>
</p:tagLst>
</file>

<file path=ppt/tags/tag2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UniRiWW7kNaMN1VcGL9x79"/>
</p:tagLst>
</file>

<file path=ppt/tags/tag2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LLbc6tSV97o3GUq1T5Ln3x"/>
</p:tagLst>
</file>

<file path=ppt/tags/tag2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EJsH6wYFJkgKBxG5QsfpE3"/>
</p:tagLst>
</file>

<file path=ppt/tags/tag2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Dnrfkq6Us9GiVnHSk3OtCt"/>
</p:tagLst>
</file>

<file path=ppt/tags/tag2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U3MZoSZJQ5Ta2V9ioQkOsZ"/>
</p:tagLst>
</file>

<file path=ppt/tags/tag2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o7SwWbplSnhUg7TCsKaQNt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2DauTS9eHl8wZPpMm01MBp"/>
</p:tagLst>
</file>

<file path=ppt/tags/tag3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Trk62mZC9v9lgYTTioBWxU"/>
</p:tagLst>
</file>

<file path=ppt/tags/tag3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v1ePlBRIAvXnZ6SRDxm8l2"/>
</p:tagLst>
</file>

<file path=ppt/tags/tag3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H7Yj3pvXgOn9ezGdwZC5Sz"/>
</p:tagLst>
</file>

<file path=ppt/tags/tag3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6UHFOr275Vht0S9F8gWGSY"/>
</p:tagLst>
</file>

<file path=ppt/tags/tag3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H7Yj3pvXgOn9ezGdwZC5Sz"/>
</p:tagLst>
</file>

<file path=ppt/tags/tag3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6UHFOr275Vht0S9F8gWGSY"/>
</p:tagLst>
</file>

<file path=ppt/tags/tag3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H7Yj3pvXgOn9ezGdwZC5Sz"/>
</p:tagLst>
</file>

<file path=ppt/tags/tag3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1mGGtAMUCZmpTeSeqhna1p"/>
</p:tagLst>
</file>

<file path=ppt/tags/tag3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6UHFOr275Vht0S9F8gWGSY"/>
</p:tagLst>
</file>

<file path=ppt/tags/tag3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6pyveFVmiJ7WJ3aCw536IY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EmRgTq1aKA4wYs1vRsUUQr"/>
</p:tagLst>
</file>

<file path=ppt/tags/tag4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1AdDZp74La0CgLYOMkRvUq"/>
</p:tagLst>
</file>

<file path=ppt/tags/tag4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EILbLtplJgbAqCoVvFDwnK"/>
</p:tagLst>
</file>

<file path=ppt/tags/tag4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CdBZTCuhrNe4wcyiGAFtfi"/>
</p:tagLst>
</file>

<file path=ppt/tags/tag4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CdBZTCuhrNe4wcyiGAFtfi"/>
</p:tagLst>
</file>

<file path=ppt/tags/tag4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vnE7fedqLchqKajBmrRoyz"/>
</p:tagLst>
</file>

<file path=ppt/tags/tag4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vnE7fedqLchqKajBmrRoyz"/>
</p:tagLst>
</file>

<file path=ppt/tags/tag4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vnE7fedqLchqKajBmrRoyz"/>
</p:tagLst>
</file>

<file path=ppt/tags/tag4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vnE7fedqLchqKajBmrRoyz"/>
</p:tagLst>
</file>

<file path=ppt/tags/tag4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vnE7fedqLchqKajBmrRoyz"/>
</p:tagLst>
</file>

<file path=ppt/tags/tag4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vnE7fedqLchqKajBmrRoyz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vPgf4Eh7QyeQn6LrfsiItj"/>
</p:tagLst>
</file>

<file path=ppt/tags/tag5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mu9L68hDD1XjHekLng3022"/>
</p:tagLst>
</file>

<file path=ppt/tags/tag5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mu9L68hDD1XjHekLng3022"/>
</p:tagLst>
</file>

<file path=ppt/tags/tag5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mu9L68hDD1XjHekLng3022"/>
</p:tagLst>
</file>

<file path=ppt/tags/tag5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1AdDZp74La0CgLYOMkRvUq"/>
</p:tagLst>
</file>

<file path=ppt/tags/tag5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kqQxADf51l9V5AdHPnVQNJ"/>
</p:tagLst>
</file>

<file path=ppt/tags/tag5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kqQxADf51l9V5AdHPnVQNJ"/>
</p:tagLst>
</file>

<file path=ppt/tags/tag5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IiOkyBhDC5vOc2UuoDljwB"/>
</p:tagLst>
</file>

<file path=ppt/tags/tag5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6wXCuCiwDJj7oChZM5Clzb"/>
</p:tagLst>
</file>

<file path=ppt/tags/tag5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kqQxADf51l9V5AdHPnVQNJ"/>
</p:tagLst>
</file>

<file path=ppt/tags/tag5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EmnUAg3mF0nByGYEqYeivd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JufLkECmjqoymWfeicuqjb"/>
</p:tagLst>
</file>

<file path=ppt/tags/tag6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oHNKRoRvHtQ05lsJ37KdUY"/>
</p:tagLst>
</file>

<file path=ppt/tags/tag6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E7BWS5LWqNfyMARLo4jaPo"/>
</p:tagLst>
</file>

<file path=ppt/tags/tag6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EmnUAg3mF0nByGYEqYeivd"/>
</p:tagLst>
</file>

<file path=ppt/tags/tag6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6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SZtaBq4orNMUdWGrUMj8UR"/>
</p:tagLst>
</file>

<file path=ppt/tags/tag6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FQwLoAoeoAvw8WzwVNqq1E"/>
</p:tagLst>
</file>

<file path=ppt/tags/tag6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6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6pyveFVmiJ7WJ3aCw536IY"/>
</p:tagLst>
</file>

<file path=ppt/tags/tag6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6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9pk7zQuUg6lc5M0ijCvtfN"/>
</p:tagLst>
</file>

<file path=ppt/tags/tag7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7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7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7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7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7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7peZ4L96dlw7T6rasD00a6"/>
</p:tagLst>
</file>

<file path=ppt/tags/tag7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EILbLtplJgbAqCoVvFDwnK"/>
</p:tagLst>
</file>

<file path=ppt/tags/tag7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xiF4gXUiltl82TOOTHzjII"/>
</p:tagLst>
</file>

<file path=ppt/tags/tag7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RdyU2KgPfxAAZWqVAqaqJ9"/>
</p:tagLst>
</file>

<file path=ppt/tags/tag7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S8hLfQRedpUOqrvlV92veN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sPKOb096e2ZylQrc5LRoah"/>
</p:tagLst>
</file>

<file path=ppt/tags/tag8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GawZpfv0neV5AQRnsS85fC"/>
</p:tagLst>
</file>

<file path=ppt/tags/tag8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7peZ4L96dlw7T6rasD00a6"/>
</p:tagLst>
</file>

<file path=ppt/tags/tag8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8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8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8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8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8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8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8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d9QteZSRVPWlXvnKFtKaSi"/>
</p:tagLst>
</file>

<file path=ppt/tags/tag9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RazVchRJQVjSYdOdTEo0uN"/>
</p:tagLst>
</file>

<file path=ppt/tags/tag9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EmnUAg3mF0nByGYEqYeivd"/>
</p:tagLst>
</file>

<file path=ppt/tags/tag9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EmnUAg3mF0nByGYEqYeivd"/>
</p:tagLst>
</file>

<file path=ppt/tags/tag9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mu9L68hDD1XjHekLng3022"/>
</p:tagLst>
</file>

<file path=ppt/tags/tag9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ECTIONID" val="mu9L68hDD1XjHekLng3022"/>
</p:tagLst>
</file>

<file path=ppt/tags/tag9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VSHAPEID" val="uVUuENvyT0EjZanDvzA8W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10443</TotalTime>
  <Words>752</Words>
  <Application>Microsoft Macintosh PowerPoint</Application>
  <PresentationFormat>On-screen Show (4:3)</PresentationFormat>
  <Paragraphs>252</Paragraphs>
  <Slides>50</Slides>
  <Notes>42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Office Theme</vt:lpstr>
      <vt:lpstr>You've invested a lot of money on an IT Asset Management solution.  AssetTrack ensures you get your money's worth.</vt:lpstr>
      <vt:lpstr>Slide 2</vt:lpstr>
      <vt:lpstr>AMI Customers</vt:lpstr>
      <vt:lpstr>Slide 4</vt:lpstr>
      <vt:lpstr>Slide 5</vt:lpstr>
      <vt:lpstr>Slide 6</vt:lpstr>
      <vt:lpstr>Certified for use with...</vt:lpstr>
      <vt:lpstr>What do companies want?</vt:lpstr>
      <vt:lpstr>Slide 9</vt:lpstr>
      <vt:lpstr>Slide 10</vt:lpstr>
      <vt:lpstr>The Asset Lifecycle</vt:lpstr>
      <vt:lpstr>AssetTrack Software</vt:lpstr>
      <vt:lpstr>Three Levels of Users</vt:lpstr>
      <vt:lpstr>AssetTrack is Smart</vt:lpstr>
      <vt:lpstr>AssetTrack is Smart</vt:lpstr>
      <vt:lpstr>AssetTrack is Smart</vt:lpstr>
      <vt:lpstr>Slide 17</vt:lpstr>
      <vt:lpstr>Automation of Data Capture</vt:lpstr>
      <vt:lpstr>Training and Support</vt:lpstr>
      <vt:lpstr>Eliminates Manual Data Entry</vt:lpstr>
      <vt:lpstr>Slide 21</vt:lpstr>
      <vt:lpstr>Asset Managers</vt:lpstr>
      <vt:lpstr>Data Validation for Asset Managers</vt:lpstr>
      <vt:lpstr>Executive Suite</vt:lpstr>
      <vt:lpstr>Auditing for the Executives</vt:lpstr>
      <vt:lpstr>Return On Investment</vt:lpstr>
      <vt:lpstr>Customization for Solution Architects</vt:lpstr>
      <vt:lpstr>Inventory Control</vt:lpstr>
      <vt:lpstr>AssetTrack is Smart</vt:lpstr>
      <vt:lpstr>Screen</vt:lpstr>
      <vt:lpstr>Screen</vt:lpstr>
      <vt:lpstr>Streamlined</vt:lpstr>
      <vt:lpstr>How is AssetTrack so smart?</vt:lpstr>
      <vt:lpstr>Never Forgets</vt:lpstr>
      <vt:lpstr>Example</vt:lpstr>
      <vt:lpstr>Data Capture Example</vt:lpstr>
      <vt:lpstr>Barcode Data Capture for Field Users</vt:lpstr>
      <vt:lpstr>Screen</vt:lpstr>
      <vt:lpstr>AssetTrack knows</vt:lpstr>
      <vt:lpstr>Reporting Capabilities</vt:lpstr>
      <vt:lpstr>AssetTrack is Smart</vt:lpstr>
      <vt:lpstr>Integration</vt:lpstr>
      <vt:lpstr>AssetTrack is flexible</vt:lpstr>
      <vt:lpstr>Asset Lifecycle Process Scorecard</vt:lpstr>
      <vt:lpstr>Asset Lifecycle Process Scorecard</vt:lpstr>
      <vt:lpstr>Achieve the greatest ROI</vt:lpstr>
      <vt:lpstr>Return On Investment</vt:lpstr>
      <vt:lpstr>Business Partner</vt:lpstr>
      <vt:lpstr>Long-term Relationship</vt:lpstr>
      <vt:lpstr>Getting More Information</vt:lpstr>
    </vt:vector>
  </TitlesOfParts>
  <Company>Asset Management International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Ken Suzuki</dc:creator>
  <cp:lastModifiedBy>Bruce Lee</cp:lastModifiedBy>
  <cp:revision>226</cp:revision>
  <cp:lastPrinted>2011-03-08T20:17:44Z</cp:lastPrinted>
  <dcterms:created xsi:type="dcterms:W3CDTF">2013-02-14T00:39:33Z</dcterms:created>
  <dcterms:modified xsi:type="dcterms:W3CDTF">2013-02-14T01:02:30Z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DocumentId">
    <vt:lpwstr>1_5VeMw0rDmdaGpKMgVwBUxHGB-EZPQbKGDZLt9N4YRs</vt:lpwstr>
  </property>
  <property fmtid="{D5CDD505-2E9C-101B-9397-08002B2CF9AE}" pid="3" name="Google.Documents.RevisionId">
    <vt:lpwstr>13812250654749251468</vt:lpwstr>
  </property>
  <property fmtid="{D5CDD505-2E9C-101B-9397-08002B2CF9AE}" pid="4" name="Google.Documents.PreviousRevisionId">
    <vt:lpwstr>13676025605091498631</vt:lpwstr>
  </property>
  <property fmtid="{D5CDD505-2E9C-101B-9397-08002B2CF9AE}" pid="5" name="Google.Documents.PluginVersion">
    <vt:lpwstr>2.0.1974.7364</vt:lpwstr>
  </property>
  <property fmtid="{D5CDD505-2E9C-101B-9397-08002B2CF9AE}" pid="6" name="Google.Documents.MergeIncapabilityFlags">
    <vt:i4>0</vt:i4>
  </property>
  <property fmtid="{D5CDD505-2E9C-101B-9397-08002B2CF9AE}" pid="7" name="Google.Documents.Tracking">
    <vt:lpwstr>false</vt:lpwstr>
  </property>
</Properties>
</file>